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handoutMasterIdLst>
    <p:handoutMasterId r:id="rId15"/>
  </p:handoutMasterIdLst>
  <p:sldIdLst>
    <p:sldId id="256" r:id="rId5"/>
    <p:sldId id="273" r:id="rId6"/>
    <p:sldId id="272" r:id="rId7"/>
    <p:sldId id="274" r:id="rId8"/>
    <p:sldId id="275" r:id="rId9"/>
    <p:sldId id="264" r:id="rId10"/>
    <p:sldId id="276" r:id="rId11"/>
    <p:sldId id="267" r:id="rId12"/>
    <p:sldId id="265" r:id="rId13"/>
  </p:sldIdLst>
  <p:sldSz cx="9144000" cy="6858000" type="screen4x3"/>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6EABEB6-A729-4539-9DE1-7378CDD92E03}">
          <p14:sldIdLst>
            <p14:sldId id="256"/>
            <p14:sldId id="273"/>
            <p14:sldId id="272"/>
            <p14:sldId id="274"/>
            <p14:sldId id="275"/>
            <p14:sldId id="264"/>
            <p14:sldId id="276"/>
            <p14:sldId id="267"/>
            <p14:sldId id="26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0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F6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66071" autoAdjust="0"/>
  </p:normalViewPr>
  <p:slideViewPr>
    <p:cSldViewPr>
      <p:cViewPr varScale="1">
        <p:scale>
          <a:sx n="67" d="100"/>
          <a:sy n="67" d="100"/>
        </p:scale>
        <p:origin x="1834"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3" d="100"/>
          <a:sy n="93" d="100"/>
        </p:scale>
        <p:origin x="-3330" y="-90"/>
      </p:cViewPr>
      <p:guideLst>
        <p:guide orient="horz" pos="3127"/>
        <p:guide pos="21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3FCF681-C229-4E38-88AD-11CFDA76E76D}"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en-GB"/>
        </a:p>
      </dgm:t>
    </dgm:pt>
    <dgm:pt modelId="{427D20AD-CDE5-4C30-A0E4-625DA321D520}">
      <dgm:prSet phldrT="[Text]" custT="1"/>
      <dgm:spPr/>
      <dgm:t>
        <a:bodyPr/>
        <a:lstStyle/>
        <a:p>
          <a:pPr algn="ctr"/>
          <a:r>
            <a:rPr lang="en-GB" sz="2400" dirty="0" smtClean="0"/>
            <a:t>Documentary evidence</a:t>
          </a:r>
          <a:endParaRPr lang="en-GB" sz="2400" dirty="0"/>
        </a:p>
      </dgm:t>
    </dgm:pt>
    <dgm:pt modelId="{595DC883-34B1-484A-A613-01C3FFB798C3}" type="parTrans" cxnId="{BC1615B4-928D-4339-993D-40F3FA39FABD}">
      <dgm:prSet/>
      <dgm:spPr/>
      <dgm:t>
        <a:bodyPr/>
        <a:lstStyle/>
        <a:p>
          <a:endParaRPr lang="en-GB"/>
        </a:p>
      </dgm:t>
    </dgm:pt>
    <dgm:pt modelId="{11EF0D87-D504-4FC3-93EB-A16C4CCFCD5D}" type="sibTrans" cxnId="{BC1615B4-928D-4339-993D-40F3FA39FABD}">
      <dgm:prSet/>
      <dgm:spPr/>
      <dgm:t>
        <a:bodyPr/>
        <a:lstStyle/>
        <a:p>
          <a:endParaRPr lang="en-GB"/>
        </a:p>
      </dgm:t>
    </dgm:pt>
    <dgm:pt modelId="{6F2A8D8B-BE9F-406A-B353-D656AFC3E369}">
      <dgm:prSet phldrT="[Text]" custT="1"/>
      <dgm:spPr/>
      <dgm:t>
        <a:bodyPr/>
        <a:lstStyle/>
        <a:p>
          <a:r>
            <a:rPr lang="en-GB" sz="2400" dirty="0" smtClean="0"/>
            <a:t>Meeting/event  observations</a:t>
          </a:r>
          <a:endParaRPr lang="en-GB" sz="2400" dirty="0"/>
        </a:p>
      </dgm:t>
    </dgm:pt>
    <dgm:pt modelId="{7183ECC4-CB13-4A09-8B54-F5CB16A8035E}" type="parTrans" cxnId="{54A863F5-FF61-46C1-891D-15DBA2174162}">
      <dgm:prSet/>
      <dgm:spPr/>
      <dgm:t>
        <a:bodyPr/>
        <a:lstStyle/>
        <a:p>
          <a:endParaRPr lang="en-GB"/>
        </a:p>
      </dgm:t>
    </dgm:pt>
    <dgm:pt modelId="{4850FF14-802D-40BE-8E68-1D10B87151F2}" type="sibTrans" cxnId="{54A863F5-FF61-46C1-891D-15DBA2174162}">
      <dgm:prSet/>
      <dgm:spPr/>
      <dgm:t>
        <a:bodyPr/>
        <a:lstStyle/>
        <a:p>
          <a:endParaRPr lang="en-GB"/>
        </a:p>
      </dgm:t>
    </dgm:pt>
    <dgm:pt modelId="{D2CED81F-A0F0-4B5D-B4A7-6ECA21D07CCA}">
      <dgm:prSet phldrT="[Text]" custT="1"/>
      <dgm:spPr/>
      <dgm:t>
        <a:bodyPr/>
        <a:lstStyle/>
        <a:p>
          <a:r>
            <a:rPr lang="en-GB" sz="2400" dirty="0" smtClean="0"/>
            <a:t>Meetings with applicant stakeholders</a:t>
          </a:r>
          <a:endParaRPr lang="en-GB" sz="2400" dirty="0"/>
        </a:p>
      </dgm:t>
    </dgm:pt>
    <dgm:pt modelId="{4EB7C748-4B8D-4509-9DF8-11EC1061DA1F}" type="parTrans" cxnId="{5F53BA70-7C2A-45A1-AE33-7C7FF96A432A}">
      <dgm:prSet/>
      <dgm:spPr/>
      <dgm:t>
        <a:bodyPr/>
        <a:lstStyle/>
        <a:p>
          <a:endParaRPr lang="en-GB"/>
        </a:p>
      </dgm:t>
    </dgm:pt>
    <dgm:pt modelId="{B5867CC3-732D-4179-B589-3A64A06AB25F}" type="sibTrans" cxnId="{5F53BA70-7C2A-45A1-AE33-7C7FF96A432A}">
      <dgm:prSet/>
      <dgm:spPr/>
      <dgm:t>
        <a:bodyPr/>
        <a:lstStyle/>
        <a:p>
          <a:endParaRPr lang="en-GB"/>
        </a:p>
      </dgm:t>
    </dgm:pt>
    <dgm:pt modelId="{1CCAB893-0627-4E77-86BD-146E315318C5}" type="pres">
      <dgm:prSet presAssocID="{03FCF681-C229-4E38-88AD-11CFDA76E76D}" presName="Name0" presStyleCnt="0">
        <dgm:presLayoutVars>
          <dgm:dir/>
          <dgm:resizeHandles val="exact"/>
        </dgm:presLayoutVars>
      </dgm:prSet>
      <dgm:spPr/>
      <dgm:t>
        <a:bodyPr/>
        <a:lstStyle/>
        <a:p>
          <a:endParaRPr lang="en-GB"/>
        </a:p>
      </dgm:t>
    </dgm:pt>
    <dgm:pt modelId="{67AB7EF1-8708-47DB-9736-3AAA0EF5C27A}" type="pres">
      <dgm:prSet presAssocID="{427D20AD-CDE5-4C30-A0E4-625DA321D520}" presName="node" presStyleLbl="node1" presStyleIdx="0" presStyleCnt="3" custScaleX="110000" custScaleY="110000" custRadScaleRad="99282" custRadScaleInc="-1338">
        <dgm:presLayoutVars>
          <dgm:bulletEnabled val="1"/>
        </dgm:presLayoutVars>
      </dgm:prSet>
      <dgm:spPr/>
      <dgm:t>
        <a:bodyPr/>
        <a:lstStyle/>
        <a:p>
          <a:endParaRPr lang="en-GB"/>
        </a:p>
      </dgm:t>
    </dgm:pt>
    <dgm:pt modelId="{503B5EE4-1BC8-4E7E-9104-99F132F106D1}" type="pres">
      <dgm:prSet presAssocID="{11EF0D87-D504-4FC3-93EB-A16C4CCFCD5D}" presName="sibTrans" presStyleLbl="sibTrans2D1" presStyleIdx="0" presStyleCnt="3"/>
      <dgm:spPr/>
      <dgm:t>
        <a:bodyPr/>
        <a:lstStyle/>
        <a:p>
          <a:endParaRPr lang="en-GB"/>
        </a:p>
      </dgm:t>
    </dgm:pt>
    <dgm:pt modelId="{361402E8-F884-4CA6-B4E5-B3BA3261D41D}" type="pres">
      <dgm:prSet presAssocID="{11EF0D87-D504-4FC3-93EB-A16C4CCFCD5D}" presName="connectorText" presStyleLbl="sibTrans2D1" presStyleIdx="0" presStyleCnt="3"/>
      <dgm:spPr/>
      <dgm:t>
        <a:bodyPr/>
        <a:lstStyle/>
        <a:p>
          <a:endParaRPr lang="en-GB"/>
        </a:p>
      </dgm:t>
    </dgm:pt>
    <dgm:pt modelId="{377174A8-3CF7-4CF4-A414-EA822845A34B}" type="pres">
      <dgm:prSet presAssocID="{6F2A8D8B-BE9F-406A-B353-D656AFC3E369}" presName="node" presStyleLbl="node1" presStyleIdx="1" presStyleCnt="3" custScaleX="110000" custScaleY="110000">
        <dgm:presLayoutVars>
          <dgm:bulletEnabled val="1"/>
        </dgm:presLayoutVars>
      </dgm:prSet>
      <dgm:spPr/>
      <dgm:t>
        <a:bodyPr/>
        <a:lstStyle/>
        <a:p>
          <a:endParaRPr lang="en-GB"/>
        </a:p>
      </dgm:t>
    </dgm:pt>
    <dgm:pt modelId="{13547CCB-C18D-4418-836B-8B90E1E89CE2}" type="pres">
      <dgm:prSet presAssocID="{4850FF14-802D-40BE-8E68-1D10B87151F2}" presName="sibTrans" presStyleLbl="sibTrans2D1" presStyleIdx="1" presStyleCnt="3"/>
      <dgm:spPr/>
      <dgm:t>
        <a:bodyPr/>
        <a:lstStyle/>
        <a:p>
          <a:endParaRPr lang="en-GB"/>
        </a:p>
      </dgm:t>
    </dgm:pt>
    <dgm:pt modelId="{316F5C7B-EE7A-4691-969A-B08062228421}" type="pres">
      <dgm:prSet presAssocID="{4850FF14-802D-40BE-8E68-1D10B87151F2}" presName="connectorText" presStyleLbl="sibTrans2D1" presStyleIdx="1" presStyleCnt="3"/>
      <dgm:spPr/>
      <dgm:t>
        <a:bodyPr/>
        <a:lstStyle/>
        <a:p>
          <a:endParaRPr lang="en-GB"/>
        </a:p>
      </dgm:t>
    </dgm:pt>
    <dgm:pt modelId="{4FB5670F-041E-42BA-8C0D-98B035DDD786}" type="pres">
      <dgm:prSet presAssocID="{D2CED81F-A0F0-4B5D-B4A7-6ECA21D07CCA}" presName="node" presStyleLbl="node1" presStyleIdx="2" presStyleCnt="3" custScaleX="110000" custScaleY="110000">
        <dgm:presLayoutVars>
          <dgm:bulletEnabled val="1"/>
        </dgm:presLayoutVars>
      </dgm:prSet>
      <dgm:spPr/>
      <dgm:t>
        <a:bodyPr/>
        <a:lstStyle/>
        <a:p>
          <a:endParaRPr lang="en-GB"/>
        </a:p>
      </dgm:t>
    </dgm:pt>
    <dgm:pt modelId="{5E364A90-8316-4C69-A6C7-216DCC1D3970}" type="pres">
      <dgm:prSet presAssocID="{B5867CC3-732D-4179-B589-3A64A06AB25F}" presName="sibTrans" presStyleLbl="sibTrans2D1" presStyleIdx="2" presStyleCnt="3"/>
      <dgm:spPr/>
      <dgm:t>
        <a:bodyPr/>
        <a:lstStyle/>
        <a:p>
          <a:endParaRPr lang="en-GB"/>
        </a:p>
      </dgm:t>
    </dgm:pt>
    <dgm:pt modelId="{3A3C8618-AA3B-4A5E-90C5-F607EA8508D0}" type="pres">
      <dgm:prSet presAssocID="{B5867CC3-732D-4179-B589-3A64A06AB25F}" presName="connectorText" presStyleLbl="sibTrans2D1" presStyleIdx="2" presStyleCnt="3"/>
      <dgm:spPr/>
      <dgm:t>
        <a:bodyPr/>
        <a:lstStyle/>
        <a:p>
          <a:endParaRPr lang="en-GB"/>
        </a:p>
      </dgm:t>
    </dgm:pt>
  </dgm:ptLst>
  <dgm:cxnLst>
    <dgm:cxn modelId="{5F53BA70-7C2A-45A1-AE33-7C7FF96A432A}" srcId="{03FCF681-C229-4E38-88AD-11CFDA76E76D}" destId="{D2CED81F-A0F0-4B5D-B4A7-6ECA21D07CCA}" srcOrd="2" destOrd="0" parTransId="{4EB7C748-4B8D-4509-9DF8-11EC1061DA1F}" sibTransId="{B5867CC3-732D-4179-B589-3A64A06AB25F}"/>
    <dgm:cxn modelId="{A070AF6D-9CE8-427A-807A-27881B0EA01B}" type="presOf" srcId="{11EF0D87-D504-4FC3-93EB-A16C4CCFCD5D}" destId="{503B5EE4-1BC8-4E7E-9104-99F132F106D1}" srcOrd="0" destOrd="0" presId="urn:microsoft.com/office/officeart/2005/8/layout/cycle7"/>
    <dgm:cxn modelId="{54A863F5-FF61-46C1-891D-15DBA2174162}" srcId="{03FCF681-C229-4E38-88AD-11CFDA76E76D}" destId="{6F2A8D8B-BE9F-406A-B353-D656AFC3E369}" srcOrd="1" destOrd="0" parTransId="{7183ECC4-CB13-4A09-8B54-F5CB16A8035E}" sibTransId="{4850FF14-802D-40BE-8E68-1D10B87151F2}"/>
    <dgm:cxn modelId="{8ACAE8CE-349F-470C-9C10-619870955BAA}" type="presOf" srcId="{B5867CC3-732D-4179-B589-3A64A06AB25F}" destId="{5E364A90-8316-4C69-A6C7-216DCC1D3970}" srcOrd="0" destOrd="0" presId="urn:microsoft.com/office/officeart/2005/8/layout/cycle7"/>
    <dgm:cxn modelId="{BC1615B4-928D-4339-993D-40F3FA39FABD}" srcId="{03FCF681-C229-4E38-88AD-11CFDA76E76D}" destId="{427D20AD-CDE5-4C30-A0E4-625DA321D520}" srcOrd="0" destOrd="0" parTransId="{595DC883-34B1-484A-A613-01C3FFB798C3}" sibTransId="{11EF0D87-D504-4FC3-93EB-A16C4CCFCD5D}"/>
    <dgm:cxn modelId="{D8E9A163-AE95-435B-B773-41D5961551ED}" type="presOf" srcId="{B5867CC3-732D-4179-B589-3A64A06AB25F}" destId="{3A3C8618-AA3B-4A5E-90C5-F607EA8508D0}" srcOrd="1" destOrd="0" presId="urn:microsoft.com/office/officeart/2005/8/layout/cycle7"/>
    <dgm:cxn modelId="{CE80F1AC-A2CE-49D0-9493-EB860C34034F}" type="presOf" srcId="{11EF0D87-D504-4FC3-93EB-A16C4CCFCD5D}" destId="{361402E8-F884-4CA6-B4E5-B3BA3261D41D}" srcOrd="1" destOrd="0" presId="urn:microsoft.com/office/officeart/2005/8/layout/cycle7"/>
    <dgm:cxn modelId="{6AA9446D-979A-4907-8D88-9ADFA3865F2E}" type="presOf" srcId="{6F2A8D8B-BE9F-406A-B353-D656AFC3E369}" destId="{377174A8-3CF7-4CF4-A414-EA822845A34B}" srcOrd="0" destOrd="0" presId="urn:microsoft.com/office/officeart/2005/8/layout/cycle7"/>
    <dgm:cxn modelId="{CEB56E2E-19CE-4AC5-B2AF-A47794635813}" type="presOf" srcId="{4850FF14-802D-40BE-8E68-1D10B87151F2}" destId="{13547CCB-C18D-4418-836B-8B90E1E89CE2}" srcOrd="0" destOrd="0" presId="urn:microsoft.com/office/officeart/2005/8/layout/cycle7"/>
    <dgm:cxn modelId="{55D9A8D4-A02A-452C-99F9-DE0CF72458D3}" type="presOf" srcId="{427D20AD-CDE5-4C30-A0E4-625DA321D520}" destId="{67AB7EF1-8708-47DB-9736-3AAA0EF5C27A}" srcOrd="0" destOrd="0" presId="urn:microsoft.com/office/officeart/2005/8/layout/cycle7"/>
    <dgm:cxn modelId="{AA9BB203-49B8-495A-AE50-234E541CCBF3}" type="presOf" srcId="{03FCF681-C229-4E38-88AD-11CFDA76E76D}" destId="{1CCAB893-0627-4E77-86BD-146E315318C5}" srcOrd="0" destOrd="0" presId="urn:microsoft.com/office/officeart/2005/8/layout/cycle7"/>
    <dgm:cxn modelId="{9BF8F1F1-DC4B-4761-9A19-A655BAD7F2EE}" type="presOf" srcId="{4850FF14-802D-40BE-8E68-1D10B87151F2}" destId="{316F5C7B-EE7A-4691-969A-B08062228421}" srcOrd="1" destOrd="0" presId="urn:microsoft.com/office/officeart/2005/8/layout/cycle7"/>
    <dgm:cxn modelId="{9CC14EE7-EC64-4553-AC5E-DD018F72EB6F}" type="presOf" srcId="{D2CED81F-A0F0-4B5D-B4A7-6ECA21D07CCA}" destId="{4FB5670F-041E-42BA-8C0D-98B035DDD786}" srcOrd="0" destOrd="0" presId="urn:microsoft.com/office/officeart/2005/8/layout/cycle7"/>
    <dgm:cxn modelId="{A5EEF001-42E2-4DDB-B908-29922CD232F1}" type="presParOf" srcId="{1CCAB893-0627-4E77-86BD-146E315318C5}" destId="{67AB7EF1-8708-47DB-9736-3AAA0EF5C27A}" srcOrd="0" destOrd="0" presId="urn:microsoft.com/office/officeart/2005/8/layout/cycle7"/>
    <dgm:cxn modelId="{303DB197-2546-42BD-9EB8-6F8C0D5D9F52}" type="presParOf" srcId="{1CCAB893-0627-4E77-86BD-146E315318C5}" destId="{503B5EE4-1BC8-4E7E-9104-99F132F106D1}" srcOrd="1" destOrd="0" presId="urn:microsoft.com/office/officeart/2005/8/layout/cycle7"/>
    <dgm:cxn modelId="{30E6F837-ED96-4D96-B84F-4B8288177527}" type="presParOf" srcId="{503B5EE4-1BC8-4E7E-9104-99F132F106D1}" destId="{361402E8-F884-4CA6-B4E5-B3BA3261D41D}" srcOrd="0" destOrd="0" presId="urn:microsoft.com/office/officeart/2005/8/layout/cycle7"/>
    <dgm:cxn modelId="{DDA8E73B-B6C2-4F3A-B91B-D854351DB225}" type="presParOf" srcId="{1CCAB893-0627-4E77-86BD-146E315318C5}" destId="{377174A8-3CF7-4CF4-A414-EA822845A34B}" srcOrd="2" destOrd="0" presId="urn:microsoft.com/office/officeart/2005/8/layout/cycle7"/>
    <dgm:cxn modelId="{E6774CFD-3825-4E0F-8A58-AF694709B0E6}" type="presParOf" srcId="{1CCAB893-0627-4E77-86BD-146E315318C5}" destId="{13547CCB-C18D-4418-836B-8B90E1E89CE2}" srcOrd="3" destOrd="0" presId="urn:microsoft.com/office/officeart/2005/8/layout/cycle7"/>
    <dgm:cxn modelId="{6BBC9D06-127D-4383-8B94-79FE3450D2DC}" type="presParOf" srcId="{13547CCB-C18D-4418-836B-8B90E1E89CE2}" destId="{316F5C7B-EE7A-4691-969A-B08062228421}" srcOrd="0" destOrd="0" presId="urn:microsoft.com/office/officeart/2005/8/layout/cycle7"/>
    <dgm:cxn modelId="{CB555196-2D89-479B-AE17-3DD77A5B6C8C}" type="presParOf" srcId="{1CCAB893-0627-4E77-86BD-146E315318C5}" destId="{4FB5670F-041E-42BA-8C0D-98B035DDD786}" srcOrd="4" destOrd="0" presId="urn:microsoft.com/office/officeart/2005/8/layout/cycle7"/>
    <dgm:cxn modelId="{06B4840E-FD9C-4F06-A8CB-C854C52896C8}" type="presParOf" srcId="{1CCAB893-0627-4E77-86BD-146E315318C5}" destId="{5E364A90-8316-4C69-A6C7-216DCC1D3970}" srcOrd="5" destOrd="0" presId="urn:microsoft.com/office/officeart/2005/8/layout/cycle7"/>
    <dgm:cxn modelId="{276F4376-93B5-4E63-9739-F2777FA19398}" type="presParOf" srcId="{5E364A90-8316-4C69-A6C7-216DCC1D3970}" destId="{3A3C8618-AA3B-4A5E-90C5-F607EA8508D0}" srcOrd="0" destOrd="0" presId="urn:microsoft.com/office/officeart/2005/8/layout/cycle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AB7EF1-8708-47DB-9736-3AAA0EF5C27A}">
      <dsp:nvSpPr>
        <dsp:cNvPr id="0" name=""/>
        <dsp:cNvSpPr/>
      </dsp:nvSpPr>
      <dsp:spPr>
        <a:xfrm>
          <a:off x="2212271" y="-37600"/>
          <a:ext cx="2358597" cy="117929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kern="1200" dirty="0" smtClean="0"/>
            <a:t>Documentary evidence</a:t>
          </a:r>
          <a:endParaRPr lang="en-GB" sz="2400" kern="1200" dirty="0"/>
        </a:p>
      </dsp:txBody>
      <dsp:txXfrm>
        <a:off x="2246811" y="-3060"/>
        <a:ext cx="2289517" cy="1110218"/>
      </dsp:txXfrm>
    </dsp:sp>
    <dsp:sp modelId="{503B5EE4-1BC8-4E7E-9104-99F132F106D1}">
      <dsp:nvSpPr>
        <dsp:cNvPr id="0" name=""/>
        <dsp:cNvSpPr/>
      </dsp:nvSpPr>
      <dsp:spPr>
        <a:xfrm rot="3568880">
          <a:off x="3818238" y="1889820"/>
          <a:ext cx="945047" cy="375231"/>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GB" sz="1700" kern="1200"/>
        </a:p>
      </dsp:txBody>
      <dsp:txXfrm>
        <a:off x="3930807" y="1964866"/>
        <a:ext cx="719909" cy="225139"/>
      </dsp:txXfrm>
    </dsp:sp>
    <dsp:sp modelId="{377174A8-3CF7-4CF4-A414-EA822845A34B}">
      <dsp:nvSpPr>
        <dsp:cNvPr id="0" name=""/>
        <dsp:cNvSpPr/>
      </dsp:nvSpPr>
      <dsp:spPr>
        <a:xfrm>
          <a:off x="4010654" y="3013175"/>
          <a:ext cx="2358597" cy="117929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kern="1200" dirty="0" smtClean="0"/>
            <a:t>Meeting/event  observations</a:t>
          </a:r>
          <a:endParaRPr lang="en-GB" sz="2400" kern="1200" dirty="0"/>
        </a:p>
      </dsp:txBody>
      <dsp:txXfrm>
        <a:off x="4045194" y="3047715"/>
        <a:ext cx="2289517" cy="1110218"/>
      </dsp:txXfrm>
    </dsp:sp>
    <dsp:sp modelId="{13547CCB-C18D-4418-836B-8B90E1E89CE2}">
      <dsp:nvSpPr>
        <dsp:cNvPr id="0" name=""/>
        <dsp:cNvSpPr/>
      </dsp:nvSpPr>
      <dsp:spPr>
        <a:xfrm rot="10800000">
          <a:off x="2947476" y="3415208"/>
          <a:ext cx="945047" cy="375231"/>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GB" sz="1700" kern="1200"/>
        </a:p>
      </dsp:txBody>
      <dsp:txXfrm rot="10800000">
        <a:off x="3060045" y="3490254"/>
        <a:ext cx="719909" cy="225139"/>
      </dsp:txXfrm>
    </dsp:sp>
    <dsp:sp modelId="{4FB5670F-041E-42BA-8C0D-98B035DDD786}">
      <dsp:nvSpPr>
        <dsp:cNvPr id="0" name=""/>
        <dsp:cNvSpPr/>
      </dsp:nvSpPr>
      <dsp:spPr>
        <a:xfrm>
          <a:off x="470747" y="3013175"/>
          <a:ext cx="2358597" cy="117929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kern="1200" dirty="0" smtClean="0"/>
            <a:t>Meetings with applicant stakeholders</a:t>
          </a:r>
          <a:endParaRPr lang="en-GB" sz="2400" kern="1200" dirty="0"/>
        </a:p>
      </dsp:txBody>
      <dsp:txXfrm>
        <a:off x="505287" y="3047715"/>
        <a:ext cx="2289517" cy="1110218"/>
      </dsp:txXfrm>
    </dsp:sp>
    <dsp:sp modelId="{5E364A90-8316-4C69-A6C7-216DCC1D3970}">
      <dsp:nvSpPr>
        <dsp:cNvPr id="0" name=""/>
        <dsp:cNvSpPr/>
      </dsp:nvSpPr>
      <dsp:spPr>
        <a:xfrm rot="17983183">
          <a:off x="2048284" y="1889820"/>
          <a:ext cx="945047" cy="375231"/>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GB" sz="1700" kern="1200"/>
        </a:p>
      </dsp:txBody>
      <dsp:txXfrm>
        <a:off x="2160853" y="1964866"/>
        <a:ext cx="719909" cy="225139"/>
      </dsp:txXfrm>
    </dsp:sp>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a:defRPr sz="1200"/>
            </a:lvl1pPr>
          </a:lstStyle>
          <a:p>
            <a:fld id="{C87C541E-2FE1-4BF7-957E-83DB0497B908}" type="datetimeFigureOut">
              <a:rPr lang="en-GB" smtClean="0"/>
              <a:pPr/>
              <a:t>01/06/2016</a:t>
            </a:fld>
            <a:endParaRPr lang="en-GB"/>
          </a:p>
        </p:txBody>
      </p:sp>
      <p:sp>
        <p:nvSpPr>
          <p:cNvPr id="4" name="Footer Placeholder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7607" y="9428583"/>
            <a:ext cx="2889938" cy="496332"/>
          </a:xfrm>
          <a:prstGeom prst="rect">
            <a:avLst/>
          </a:prstGeom>
        </p:spPr>
        <p:txBody>
          <a:bodyPr vert="horz" lIns="91440" tIns="45720" rIns="91440" bIns="45720" rtlCol="0" anchor="b"/>
          <a:lstStyle>
            <a:lvl1pPr algn="r">
              <a:defRPr sz="1200"/>
            </a:lvl1pPr>
          </a:lstStyle>
          <a:p>
            <a:fld id="{24627F43-595A-4462-996F-0D2598CA5673}" type="slidenum">
              <a:rPr lang="en-GB" smtClean="0"/>
              <a:pPr/>
              <a:t>‹#›</a:t>
            </a:fld>
            <a:endParaRPr lang="en-GB"/>
          </a:p>
        </p:txBody>
      </p:sp>
    </p:spTree>
    <p:extLst>
      <p:ext uri="{BB962C8B-B14F-4D97-AF65-F5344CB8AC3E}">
        <p14:creationId xmlns:p14="http://schemas.microsoft.com/office/powerpoint/2010/main" val="26059637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7607" y="0"/>
            <a:ext cx="2889938" cy="496332"/>
          </a:xfrm>
          <a:prstGeom prst="rect">
            <a:avLst/>
          </a:prstGeom>
        </p:spPr>
        <p:txBody>
          <a:bodyPr vert="horz" lIns="91440" tIns="45720" rIns="91440" bIns="45720" rtlCol="0"/>
          <a:lstStyle>
            <a:lvl1pPr algn="r">
              <a:defRPr sz="1200"/>
            </a:lvl1pPr>
          </a:lstStyle>
          <a:p>
            <a:fld id="{CE5B6A63-E765-4F91-A050-949379303207}" type="datetimeFigureOut">
              <a:rPr lang="en-GB" smtClean="0"/>
              <a:pPr/>
              <a:t>01/06/2016</a:t>
            </a:fld>
            <a:endParaRPr lang="en-GB"/>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909" y="4715153"/>
            <a:ext cx="533527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889938"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428583"/>
            <a:ext cx="2889938" cy="496332"/>
          </a:xfrm>
          <a:prstGeom prst="rect">
            <a:avLst/>
          </a:prstGeom>
        </p:spPr>
        <p:txBody>
          <a:bodyPr vert="horz" lIns="91440" tIns="45720" rIns="91440" bIns="45720" rtlCol="0" anchor="b"/>
          <a:lstStyle>
            <a:lvl1pPr algn="r">
              <a:defRPr sz="1200"/>
            </a:lvl1pPr>
          </a:lstStyle>
          <a:p>
            <a:fld id="{C763C422-10E5-4431-AA33-BB1F6CB77B56}" type="slidenum">
              <a:rPr lang="en-GB" smtClean="0"/>
              <a:pPr/>
              <a:t>‹#›</a:t>
            </a:fld>
            <a:endParaRPr lang="en-GB"/>
          </a:p>
        </p:txBody>
      </p:sp>
    </p:spTree>
    <p:extLst>
      <p:ext uri="{BB962C8B-B14F-4D97-AF65-F5344CB8AC3E}">
        <p14:creationId xmlns:p14="http://schemas.microsoft.com/office/powerpoint/2010/main" val="21870806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noProof="0" dirty="0" smtClean="0"/>
              <a:t>Fairly new to DAPs at QAA. Began in September 2015. Took over current role in February 2016. Been with QAA in various roles since 2004. FD and academic reviews, institutional audit and review, various incarnations, overseas and Transnational Education, Access to HE.</a:t>
            </a:r>
          </a:p>
          <a:p>
            <a:endParaRPr lang="en-GB" baseline="0" noProof="0" dirty="0" smtClean="0"/>
          </a:p>
          <a:p>
            <a:endParaRPr lang="en-GB" baseline="0" noProof="0" dirty="0" smtClean="0"/>
          </a:p>
        </p:txBody>
      </p:sp>
      <p:sp>
        <p:nvSpPr>
          <p:cNvPr id="4" name="Slide Number Placeholder 3"/>
          <p:cNvSpPr>
            <a:spLocks noGrp="1"/>
          </p:cNvSpPr>
          <p:nvPr>
            <p:ph type="sldNum" sz="quarter" idx="10"/>
          </p:nvPr>
        </p:nvSpPr>
        <p:spPr/>
        <p:txBody>
          <a:bodyPr/>
          <a:lstStyle/>
          <a:p>
            <a:fld id="{C763C422-10E5-4431-AA33-BB1F6CB77B56}" type="slidenum">
              <a:rPr lang="en-GB" smtClean="0"/>
              <a:pPr/>
              <a:t>1</a:t>
            </a:fld>
            <a:endParaRPr lang="en-GB"/>
          </a:p>
        </p:txBody>
      </p:sp>
    </p:spTree>
    <p:extLst>
      <p:ext uri="{BB962C8B-B14F-4D97-AF65-F5344CB8AC3E}">
        <p14:creationId xmlns:p14="http://schemas.microsoft.com/office/powerpoint/2010/main" val="3235798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Aft>
                <a:spcPts val="600"/>
              </a:spcAft>
              <a:buNone/>
              <a:defRPr/>
            </a:pPr>
            <a:r>
              <a:rPr lang="en-GB" sz="1200" i="0" dirty="0" smtClean="0">
                <a:solidFill>
                  <a:schemeClr val="accent4">
                    <a:lumMod val="75000"/>
                  </a:schemeClr>
                </a:solidFill>
              </a:rPr>
              <a:t>May as well put this up front even though there is little definitive</a:t>
            </a:r>
            <a:r>
              <a:rPr lang="en-GB" sz="1200" i="0" baseline="0" dirty="0" smtClean="0">
                <a:solidFill>
                  <a:schemeClr val="accent4">
                    <a:lumMod val="75000"/>
                  </a:schemeClr>
                </a:solidFill>
              </a:rPr>
              <a:t> that can be said until the Bill has completed its passage through Parliament, </a:t>
            </a:r>
            <a:r>
              <a:rPr lang="en-GB" sz="1200" i="0" baseline="0" dirty="0" err="1" smtClean="0">
                <a:solidFill>
                  <a:schemeClr val="accent4">
                    <a:lumMod val="75000"/>
                  </a:schemeClr>
                </a:solidFill>
              </a:rPr>
              <a:t>OfS</a:t>
            </a:r>
            <a:r>
              <a:rPr lang="en-GB" sz="1200" i="0" baseline="0" dirty="0" smtClean="0">
                <a:solidFill>
                  <a:schemeClr val="accent4">
                    <a:lumMod val="75000"/>
                  </a:schemeClr>
                </a:solidFill>
              </a:rPr>
              <a:t> established and 2018-19.</a:t>
            </a:r>
          </a:p>
          <a:p>
            <a:pPr marL="0" indent="0">
              <a:spcAft>
                <a:spcPts val="600"/>
              </a:spcAft>
              <a:buNone/>
              <a:defRPr/>
            </a:pPr>
            <a:r>
              <a:rPr lang="en-GB" sz="1200" i="0" baseline="0" dirty="0" smtClean="0">
                <a:solidFill>
                  <a:schemeClr val="accent4">
                    <a:lumMod val="75000"/>
                  </a:schemeClr>
                </a:solidFill>
              </a:rPr>
              <a:t>A balance between easing of market entry and protection of standards/reputation of UK higher education.</a:t>
            </a:r>
          </a:p>
          <a:p>
            <a:pPr marL="0" indent="0">
              <a:spcAft>
                <a:spcPts val="600"/>
              </a:spcAft>
              <a:buNone/>
              <a:defRPr/>
            </a:pPr>
            <a:r>
              <a:rPr lang="en-GB" sz="1200" i="0" baseline="0" dirty="0" smtClean="0">
                <a:solidFill>
                  <a:schemeClr val="accent4">
                    <a:lumMod val="75000"/>
                  </a:schemeClr>
                </a:solidFill>
              </a:rPr>
              <a:t>Lots of debate going on. </a:t>
            </a:r>
          </a:p>
          <a:p>
            <a:pPr marL="0" indent="0">
              <a:spcAft>
                <a:spcPts val="600"/>
              </a:spcAft>
              <a:buNone/>
              <a:defRPr/>
            </a:pPr>
            <a:endParaRPr lang="en-GB" sz="1200" i="0" baseline="0" dirty="0" smtClean="0">
              <a:solidFill>
                <a:schemeClr val="accent4">
                  <a:lumMod val="75000"/>
                </a:schemeClr>
              </a:solidFill>
            </a:endParaRPr>
          </a:p>
          <a:p>
            <a:pPr marL="0" indent="0">
              <a:spcAft>
                <a:spcPts val="600"/>
              </a:spcAft>
              <a:buNone/>
              <a:defRPr/>
            </a:pPr>
            <a:r>
              <a:rPr lang="en-GB" sz="1200" i="0" baseline="0" dirty="0" smtClean="0">
                <a:solidFill>
                  <a:schemeClr val="accent4">
                    <a:lumMod val="75000"/>
                  </a:schemeClr>
                </a:solidFill>
              </a:rPr>
              <a:t>Testing readiness to assume the powers.</a:t>
            </a:r>
            <a:endParaRPr lang="en-GB" sz="1200" i="0" dirty="0" smtClean="0">
              <a:solidFill>
                <a:schemeClr val="accent4">
                  <a:lumMod val="75000"/>
                </a:schemeClr>
              </a:solidFill>
            </a:endParaRPr>
          </a:p>
          <a:p>
            <a:endParaRPr lang="en-US" dirty="0"/>
          </a:p>
        </p:txBody>
      </p:sp>
      <p:sp>
        <p:nvSpPr>
          <p:cNvPr id="4" name="Slide Number Placeholder 3"/>
          <p:cNvSpPr>
            <a:spLocks noGrp="1"/>
          </p:cNvSpPr>
          <p:nvPr>
            <p:ph type="sldNum" sz="quarter" idx="10"/>
          </p:nvPr>
        </p:nvSpPr>
        <p:spPr/>
        <p:txBody>
          <a:bodyPr/>
          <a:lstStyle/>
          <a:p>
            <a:fld id="{C763C422-10E5-4431-AA33-BB1F6CB77B56}" type="slidenum">
              <a:rPr lang="en-GB" smtClean="0"/>
              <a:pPr/>
              <a:t>2</a:t>
            </a:fld>
            <a:endParaRPr lang="en-GB"/>
          </a:p>
        </p:txBody>
      </p:sp>
    </p:spTree>
    <p:extLst>
      <p:ext uri="{BB962C8B-B14F-4D97-AF65-F5344CB8AC3E}">
        <p14:creationId xmlns:p14="http://schemas.microsoft.com/office/powerpoint/2010/main" val="31083016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63C422-10E5-4431-AA33-BB1F6CB77B56}" type="slidenum">
              <a:rPr lang="en-GB" smtClean="0"/>
              <a:pPr/>
              <a:t>3</a:t>
            </a:fld>
            <a:endParaRPr lang="en-GB"/>
          </a:p>
        </p:txBody>
      </p:sp>
    </p:spTree>
    <p:extLst>
      <p:ext uri="{BB962C8B-B14F-4D97-AF65-F5344CB8AC3E}">
        <p14:creationId xmlns:p14="http://schemas.microsoft.com/office/powerpoint/2010/main" val="26328641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63C422-10E5-4431-AA33-BB1F6CB77B56}" type="slidenum">
              <a:rPr lang="en-GB" smtClean="0"/>
              <a:pPr/>
              <a:t>4</a:t>
            </a:fld>
            <a:endParaRPr lang="en-GB"/>
          </a:p>
        </p:txBody>
      </p:sp>
    </p:spTree>
    <p:extLst>
      <p:ext uri="{BB962C8B-B14F-4D97-AF65-F5344CB8AC3E}">
        <p14:creationId xmlns:p14="http://schemas.microsoft.com/office/powerpoint/2010/main" val="33653596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Aft>
                <a:spcPts val="600"/>
              </a:spcAft>
              <a:buNone/>
              <a:defRPr/>
            </a:pPr>
            <a:r>
              <a:rPr lang="en-GB" sz="1200" i="1" dirty="0" smtClean="0">
                <a:solidFill>
                  <a:schemeClr val="accent4">
                    <a:lumMod val="75000"/>
                  </a:schemeClr>
                </a:solidFill>
              </a:rPr>
              <a:t>…. It needs to be able to show the effectiveness of its present regulatory and quality</a:t>
            </a:r>
          </a:p>
          <a:p>
            <a:pPr marL="0" indent="0">
              <a:spcAft>
                <a:spcPts val="600"/>
              </a:spcAft>
              <a:buNone/>
              <a:defRPr/>
            </a:pPr>
            <a:r>
              <a:rPr lang="en-GB" sz="1200" i="1" dirty="0" smtClean="0">
                <a:solidFill>
                  <a:schemeClr val="accent4">
                    <a:lumMod val="75000"/>
                  </a:schemeClr>
                </a:solidFill>
              </a:rPr>
              <a:t>assurance arrangements and its capacity to meet the expectations</a:t>
            </a:r>
          </a:p>
          <a:p>
            <a:pPr marL="0" indent="0">
              <a:spcAft>
                <a:spcPts val="600"/>
              </a:spcAft>
              <a:buNone/>
              <a:defRPr/>
            </a:pPr>
            <a:r>
              <a:rPr lang="en-GB" sz="1200" i="1" dirty="0" smtClean="0">
                <a:solidFill>
                  <a:schemeClr val="accent4">
                    <a:lumMod val="75000"/>
                  </a:schemeClr>
                </a:solidFill>
              </a:rPr>
              <a:t>on academic standards and quality management as set out in the</a:t>
            </a:r>
          </a:p>
          <a:p>
            <a:pPr marL="0" indent="0">
              <a:spcAft>
                <a:spcPts val="600"/>
              </a:spcAft>
              <a:buNone/>
              <a:defRPr/>
            </a:pPr>
            <a:r>
              <a:rPr lang="en-GB" sz="1200" i="1" dirty="0" smtClean="0">
                <a:solidFill>
                  <a:schemeClr val="accent4">
                    <a:lumMod val="75000"/>
                  </a:schemeClr>
                </a:solidFill>
              </a:rPr>
              <a:t>UK Quality Code for Higher Education.</a:t>
            </a:r>
          </a:p>
          <a:p>
            <a:endParaRPr lang="en-US" dirty="0" smtClean="0"/>
          </a:p>
          <a:p>
            <a:r>
              <a:rPr lang="en-US" sz="1200" kern="120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what are we trying to do?</a:t>
            </a:r>
          </a:p>
          <a:p>
            <a:r>
              <a:rPr lang="en-US" sz="1200" kern="120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why are we doing it?</a:t>
            </a:r>
          </a:p>
          <a:p>
            <a:r>
              <a:rPr lang="en-US" sz="1200" kern="120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how are we doing it?</a:t>
            </a:r>
          </a:p>
          <a:p>
            <a:r>
              <a:rPr lang="en-US" sz="1200" kern="120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why is that the best way to do it?</a:t>
            </a:r>
          </a:p>
          <a:p>
            <a:r>
              <a:rPr lang="en-US" sz="1200" kern="120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how do we know it works?</a:t>
            </a:r>
          </a:p>
          <a:p>
            <a:r>
              <a:rPr lang="en-US" sz="1200" kern="120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how can we improve it?</a:t>
            </a:r>
          </a:p>
          <a:p>
            <a:endParaRPr lang="en-US" dirty="0"/>
          </a:p>
        </p:txBody>
      </p:sp>
      <p:sp>
        <p:nvSpPr>
          <p:cNvPr id="4" name="Slide Number Placeholder 3"/>
          <p:cNvSpPr>
            <a:spLocks noGrp="1"/>
          </p:cNvSpPr>
          <p:nvPr>
            <p:ph type="sldNum" sz="quarter" idx="10"/>
          </p:nvPr>
        </p:nvSpPr>
        <p:spPr/>
        <p:txBody>
          <a:bodyPr/>
          <a:lstStyle/>
          <a:p>
            <a:fld id="{C763C422-10E5-4431-AA33-BB1F6CB77B56}" type="slidenum">
              <a:rPr lang="en-GB" smtClean="0"/>
              <a:pPr/>
              <a:t>5</a:t>
            </a:fld>
            <a:endParaRPr lang="en-GB"/>
          </a:p>
        </p:txBody>
      </p:sp>
    </p:spTree>
    <p:extLst>
      <p:ext uri="{BB962C8B-B14F-4D97-AF65-F5344CB8AC3E}">
        <p14:creationId xmlns:p14="http://schemas.microsoft.com/office/powerpoint/2010/main" val="21357168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Process begins with letter of application (now to HEFCE)</a:t>
            </a:r>
          </a:p>
          <a:p>
            <a:r>
              <a:rPr lang="en-US" dirty="0" smtClean="0"/>
              <a:t>HEFCE requests advice from QAA</a:t>
            </a:r>
          </a:p>
          <a:p>
            <a:r>
              <a:rPr lang="en-US" dirty="0" smtClean="0"/>
              <a:t>Application is considered by ACDAP</a:t>
            </a:r>
          </a:p>
          <a:p>
            <a:r>
              <a:rPr lang="en-US" dirty="0" smtClean="0"/>
              <a:t>ACDAP decides whether to proceed</a:t>
            </a:r>
            <a:r>
              <a:rPr lang="en-US" baseline="0" dirty="0" smtClean="0"/>
              <a:t> to detailed scrutiny</a:t>
            </a:r>
          </a:p>
          <a:p>
            <a:r>
              <a:rPr lang="en-US" baseline="0" dirty="0" smtClean="0"/>
              <a:t>Detailed scrutiny 12- 18 months; can start at any point during the year. Activities will depend</a:t>
            </a:r>
          </a:p>
          <a:p>
            <a:r>
              <a:rPr lang="en-US" baseline="0" dirty="0" smtClean="0"/>
              <a:t>Team of </a:t>
            </a:r>
            <a:endParaRPr lang="en-US" dirty="0"/>
          </a:p>
        </p:txBody>
      </p:sp>
      <p:sp>
        <p:nvSpPr>
          <p:cNvPr id="4" name="Slide Number Placeholder 3"/>
          <p:cNvSpPr>
            <a:spLocks noGrp="1"/>
          </p:cNvSpPr>
          <p:nvPr>
            <p:ph type="sldNum" sz="quarter" idx="10"/>
          </p:nvPr>
        </p:nvSpPr>
        <p:spPr/>
        <p:txBody>
          <a:bodyPr/>
          <a:lstStyle/>
          <a:p>
            <a:fld id="{C763C422-10E5-4431-AA33-BB1F6CB77B56}" type="slidenum">
              <a:rPr lang="en-GB" smtClean="0"/>
              <a:pPr/>
              <a:t>6</a:t>
            </a:fld>
            <a:endParaRPr lang="en-GB"/>
          </a:p>
        </p:txBody>
      </p:sp>
    </p:spTree>
    <p:extLst>
      <p:ext uri="{BB962C8B-B14F-4D97-AF65-F5344CB8AC3E}">
        <p14:creationId xmlns:p14="http://schemas.microsoft.com/office/powerpoint/2010/main" val="7436195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Aft>
                <a:spcPts val="600"/>
              </a:spcAft>
              <a:buNone/>
              <a:defRPr/>
            </a:pPr>
            <a:r>
              <a:rPr lang="en-GB" sz="1200" i="0" dirty="0" smtClean="0">
                <a:solidFill>
                  <a:schemeClr val="accent4">
                    <a:lumMod val="75000"/>
                  </a:schemeClr>
                </a:solidFill>
              </a:rPr>
              <a:t>May as well put this up front even though there is little definitive</a:t>
            </a:r>
            <a:r>
              <a:rPr lang="en-GB" sz="1200" i="0" baseline="0" dirty="0" smtClean="0">
                <a:solidFill>
                  <a:schemeClr val="accent4">
                    <a:lumMod val="75000"/>
                  </a:schemeClr>
                </a:solidFill>
              </a:rPr>
              <a:t> that can be said until the Bill has completed its passage through Parliament, </a:t>
            </a:r>
            <a:r>
              <a:rPr lang="en-GB" sz="1200" i="0" baseline="0" dirty="0" err="1" smtClean="0">
                <a:solidFill>
                  <a:schemeClr val="accent4">
                    <a:lumMod val="75000"/>
                  </a:schemeClr>
                </a:solidFill>
              </a:rPr>
              <a:t>OfS</a:t>
            </a:r>
            <a:r>
              <a:rPr lang="en-GB" sz="1200" i="0" baseline="0" dirty="0" smtClean="0">
                <a:solidFill>
                  <a:schemeClr val="accent4">
                    <a:lumMod val="75000"/>
                  </a:schemeClr>
                </a:solidFill>
              </a:rPr>
              <a:t> established and 2018-19.</a:t>
            </a:r>
          </a:p>
          <a:p>
            <a:pPr marL="0" indent="0">
              <a:spcAft>
                <a:spcPts val="600"/>
              </a:spcAft>
              <a:buNone/>
              <a:defRPr/>
            </a:pPr>
            <a:r>
              <a:rPr lang="en-GB" sz="1200" i="0" baseline="0" dirty="0" smtClean="0">
                <a:solidFill>
                  <a:schemeClr val="accent4">
                    <a:lumMod val="75000"/>
                  </a:schemeClr>
                </a:solidFill>
              </a:rPr>
              <a:t>A balance between easing of market entry and protection of standards/reputation of UK higher education.</a:t>
            </a:r>
          </a:p>
          <a:p>
            <a:pPr marL="0" indent="0">
              <a:spcAft>
                <a:spcPts val="600"/>
              </a:spcAft>
              <a:buNone/>
              <a:defRPr/>
            </a:pPr>
            <a:r>
              <a:rPr lang="en-GB" sz="1200" i="0" baseline="0" dirty="0" smtClean="0">
                <a:solidFill>
                  <a:schemeClr val="accent4">
                    <a:lumMod val="75000"/>
                  </a:schemeClr>
                </a:solidFill>
              </a:rPr>
              <a:t>Lots of debate going on. </a:t>
            </a:r>
          </a:p>
          <a:p>
            <a:pPr marL="0" indent="0">
              <a:spcAft>
                <a:spcPts val="600"/>
              </a:spcAft>
              <a:buNone/>
              <a:defRPr/>
            </a:pPr>
            <a:endParaRPr lang="en-GB" sz="1200" i="0" baseline="0" dirty="0" smtClean="0">
              <a:solidFill>
                <a:schemeClr val="accent4">
                  <a:lumMod val="75000"/>
                </a:schemeClr>
              </a:solidFill>
            </a:endParaRPr>
          </a:p>
          <a:p>
            <a:pPr marL="0" indent="0">
              <a:spcAft>
                <a:spcPts val="600"/>
              </a:spcAft>
              <a:buNone/>
              <a:defRPr/>
            </a:pPr>
            <a:r>
              <a:rPr lang="en-GB" sz="1200" i="0" baseline="0" dirty="0" smtClean="0">
                <a:solidFill>
                  <a:schemeClr val="accent4">
                    <a:lumMod val="75000"/>
                  </a:schemeClr>
                </a:solidFill>
              </a:rPr>
              <a:t>Testing readiness to assume the powers.</a:t>
            </a:r>
            <a:endParaRPr lang="en-GB" sz="1200" i="0" dirty="0" smtClean="0">
              <a:solidFill>
                <a:schemeClr val="accent4">
                  <a:lumMod val="75000"/>
                </a:schemeClr>
              </a:solidFill>
            </a:endParaRPr>
          </a:p>
          <a:p>
            <a:endParaRPr lang="en-US" dirty="0"/>
          </a:p>
        </p:txBody>
      </p:sp>
      <p:sp>
        <p:nvSpPr>
          <p:cNvPr id="4" name="Slide Number Placeholder 3"/>
          <p:cNvSpPr>
            <a:spLocks noGrp="1"/>
          </p:cNvSpPr>
          <p:nvPr>
            <p:ph type="sldNum" sz="quarter" idx="10"/>
          </p:nvPr>
        </p:nvSpPr>
        <p:spPr/>
        <p:txBody>
          <a:bodyPr/>
          <a:lstStyle/>
          <a:p>
            <a:fld id="{C763C422-10E5-4431-AA33-BB1F6CB77B56}" type="slidenum">
              <a:rPr lang="en-GB" smtClean="0"/>
              <a:pPr/>
              <a:t>7</a:t>
            </a:fld>
            <a:endParaRPr lang="en-GB"/>
          </a:p>
        </p:txBody>
      </p:sp>
    </p:spTree>
    <p:extLst>
      <p:ext uri="{BB962C8B-B14F-4D97-AF65-F5344CB8AC3E}">
        <p14:creationId xmlns:p14="http://schemas.microsoft.com/office/powerpoint/2010/main" val="33549610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763C422-10E5-4431-AA33-BB1F6CB77B56}" type="slidenum">
              <a:rPr lang="en-GB" smtClean="0"/>
              <a:pPr/>
              <a:t>8</a:t>
            </a:fld>
            <a:endParaRPr lang="en-GB"/>
          </a:p>
        </p:txBody>
      </p:sp>
    </p:spTree>
    <p:extLst>
      <p:ext uri="{BB962C8B-B14F-4D97-AF65-F5344CB8AC3E}">
        <p14:creationId xmlns:p14="http://schemas.microsoft.com/office/powerpoint/2010/main" val="23727450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3600" b="0" dirty="0">
              <a:latin typeface="+mj-lt"/>
            </a:endParaRPr>
          </a:p>
        </p:txBody>
      </p:sp>
      <p:sp>
        <p:nvSpPr>
          <p:cNvPr id="4" name="Slide Number Placeholder 3"/>
          <p:cNvSpPr>
            <a:spLocks noGrp="1"/>
          </p:cNvSpPr>
          <p:nvPr>
            <p:ph type="sldNum" sz="quarter" idx="10"/>
          </p:nvPr>
        </p:nvSpPr>
        <p:spPr/>
        <p:txBody>
          <a:bodyPr/>
          <a:lstStyle/>
          <a:p>
            <a:fld id="{C763C422-10E5-4431-AA33-BB1F6CB77B56}" type="slidenum">
              <a:rPr lang="en-GB" smtClean="0"/>
              <a:pPr/>
              <a:t>9</a:t>
            </a:fld>
            <a:endParaRPr lang="en-GB"/>
          </a:p>
        </p:txBody>
      </p:sp>
    </p:spTree>
    <p:extLst>
      <p:ext uri="{BB962C8B-B14F-4D97-AF65-F5344CB8AC3E}">
        <p14:creationId xmlns:p14="http://schemas.microsoft.com/office/powerpoint/2010/main" val="42284937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9" name="Text Placeholder 18"/>
          <p:cNvSpPr>
            <a:spLocks noGrp="1"/>
          </p:cNvSpPr>
          <p:nvPr>
            <p:ph type="body" sz="quarter" idx="13" hasCustomPrompt="1"/>
          </p:nvPr>
        </p:nvSpPr>
        <p:spPr>
          <a:xfrm>
            <a:off x="827088" y="1268413"/>
            <a:ext cx="7777360" cy="1584523"/>
          </a:xfrm>
          <a:prstGeom prst="rect">
            <a:avLst/>
          </a:prstGeom>
        </p:spPr>
        <p:txBody>
          <a:bodyPr>
            <a:normAutofit/>
          </a:bodyPr>
          <a:lstStyle>
            <a:lvl1pPr marL="0" indent="0">
              <a:buFontTx/>
              <a:buNone/>
              <a:defRPr sz="4000" baseline="0"/>
            </a:lvl1pPr>
          </a:lstStyle>
          <a:p>
            <a:pPr lvl="0"/>
            <a:r>
              <a:rPr lang="en-GB" dirty="0" smtClean="0"/>
              <a:t>Title slide</a:t>
            </a:r>
            <a:endParaRPr lang="en-GB" dirty="0"/>
          </a:p>
        </p:txBody>
      </p:sp>
      <p:sp>
        <p:nvSpPr>
          <p:cNvPr id="20" name="Text Placeholder 18"/>
          <p:cNvSpPr>
            <a:spLocks noGrp="1"/>
          </p:cNvSpPr>
          <p:nvPr>
            <p:ph type="body" sz="quarter" idx="14" hasCustomPrompt="1"/>
          </p:nvPr>
        </p:nvSpPr>
        <p:spPr>
          <a:xfrm>
            <a:off x="827584" y="2852936"/>
            <a:ext cx="7776864" cy="792088"/>
          </a:xfrm>
          <a:prstGeom prst="rect">
            <a:avLst/>
          </a:prstGeom>
        </p:spPr>
        <p:txBody>
          <a:bodyPr>
            <a:normAutofit/>
          </a:bodyPr>
          <a:lstStyle>
            <a:lvl1pPr marL="0" indent="0">
              <a:buFontTx/>
              <a:buNone/>
              <a:defRPr sz="3200" baseline="0">
                <a:solidFill>
                  <a:schemeClr val="accent3"/>
                </a:solidFill>
              </a:defRPr>
            </a:lvl1pPr>
          </a:lstStyle>
          <a:p>
            <a:pPr lvl="0"/>
            <a:r>
              <a:rPr lang="en-GB" dirty="0" smtClean="0"/>
              <a:t>Subheading</a:t>
            </a:r>
            <a:endParaRPr lang="en-GB" dirty="0"/>
          </a:p>
        </p:txBody>
      </p:sp>
      <p:pic>
        <p:nvPicPr>
          <p:cNvPr id="21" name="Picture 20" descr="qaa_4 col.png"/>
          <p:cNvPicPr>
            <a:picLocks noChangeAspect="1"/>
          </p:cNvPicPr>
          <p:nvPr userDrawn="1"/>
        </p:nvPicPr>
        <p:blipFill>
          <a:blip r:embed="rId2" cstate="print"/>
          <a:stretch>
            <a:fillRect/>
          </a:stretch>
        </p:blipFill>
        <p:spPr>
          <a:xfrm>
            <a:off x="467544" y="6153375"/>
            <a:ext cx="1008112" cy="371969"/>
          </a:xfrm>
          <a:prstGeom prst="rect">
            <a:avLst/>
          </a:prstGeom>
        </p:spPr>
      </p:pic>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mage and text.">
    <p:spTree>
      <p:nvGrpSpPr>
        <p:cNvPr id="1" name=""/>
        <p:cNvGrpSpPr/>
        <p:nvPr/>
      </p:nvGrpSpPr>
      <p:grpSpPr>
        <a:xfrm>
          <a:off x="0" y="0"/>
          <a:ext cx="0" cy="0"/>
          <a:chOff x="0" y="0"/>
          <a:chExt cx="0" cy="0"/>
        </a:xfrm>
      </p:grpSpPr>
      <p:sp>
        <p:nvSpPr>
          <p:cNvPr id="13" name="Picture Placeholder 12"/>
          <p:cNvSpPr>
            <a:spLocks noGrp="1"/>
          </p:cNvSpPr>
          <p:nvPr>
            <p:ph type="pic" sz="quarter" idx="17"/>
          </p:nvPr>
        </p:nvSpPr>
        <p:spPr>
          <a:xfrm>
            <a:off x="827584" y="1556792"/>
            <a:ext cx="3744416" cy="4032821"/>
          </a:xfrm>
          <a:prstGeom prst="rect">
            <a:avLst/>
          </a:prstGeom>
        </p:spPr>
        <p:txBody>
          <a:bodyPr/>
          <a:lstStyle>
            <a:lvl1pPr>
              <a:buFontTx/>
              <a:buNone/>
              <a:defRPr/>
            </a:lvl1pPr>
          </a:lstStyle>
          <a:p>
            <a:endParaRPr lang="en-GB"/>
          </a:p>
        </p:txBody>
      </p:sp>
      <p:sp>
        <p:nvSpPr>
          <p:cNvPr id="14" name="Text Placeholder 17"/>
          <p:cNvSpPr>
            <a:spLocks noGrp="1"/>
          </p:cNvSpPr>
          <p:nvPr>
            <p:ph type="body" sz="quarter" idx="19" hasCustomPrompt="1"/>
          </p:nvPr>
        </p:nvSpPr>
        <p:spPr>
          <a:xfrm>
            <a:off x="4644008" y="1556792"/>
            <a:ext cx="3744416" cy="4032448"/>
          </a:xfrm>
          <a:prstGeom prst="rect">
            <a:avLst/>
          </a:prstGeom>
        </p:spPr>
        <p:txBody>
          <a:bodyPr>
            <a:noAutofit/>
          </a:bodyPr>
          <a:lstStyle>
            <a:lvl1pPr marL="0" indent="0">
              <a:buNone/>
              <a:defRPr sz="3200" baseline="0"/>
            </a:lvl1pPr>
            <a:lvl2pPr indent="0">
              <a:buNone/>
              <a:defRPr sz="2400"/>
            </a:lvl2pPr>
            <a:lvl3pPr indent="0">
              <a:buNone/>
              <a:defRPr sz="2400"/>
            </a:lvl3pPr>
            <a:lvl4pPr indent="0">
              <a:buNone/>
              <a:defRPr sz="2400"/>
            </a:lvl4pPr>
            <a:lvl5pPr indent="0">
              <a:buNone/>
              <a:defRPr sz="2400"/>
            </a:lvl5pPr>
          </a:lstStyle>
          <a:p>
            <a:pPr lvl="0"/>
            <a:r>
              <a:rPr lang="en-GB" dirty="0" smtClean="0"/>
              <a:t>Sub head with text</a:t>
            </a:r>
            <a:endParaRPr lang="en-GB" dirty="0"/>
          </a:p>
        </p:txBody>
      </p:sp>
      <p:pic>
        <p:nvPicPr>
          <p:cNvPr id="24" name="Picture 23" descr="qaa_4 col.png"/>
          <p:cNvPicPr>
            <a:picLocks noChangeAspect="1"/>
          </p:cNvPicPr>
          <p:nvPr userDrawn="1"/>
        </p:nvPicPr>
        <p:blipFill>
          <a:blip r:embed="rId2" cstate="print"/>
          <a:stretch>
            <a:fillRect/>
          </a:stretch>
        </p:blipFill>
        <p:spPr>
          <a:xfrm>
            <a:off x="467544" y="6153375"/>
            <a:ext cx="1008112" cy="371969"/>
          </a:xfrm>
          <a:prstGeom prst="rect">
            <a:avLst/>
          </a:prstGeom>
        </p:spPr>
      </p:pic>
      <p:sp>
        <p:nvSpPr>
          <p:cNvPr id="8" name="Text Placeholder 14"/>
          <p:cNvSpPr>
            <a:spLocks noGrp="1"/>
          </p:cNvSpPr>
          <p:nvPr>
            <p:ph type="body" sz="quarter" idx="14" hasCustomPrompt="1"/>
          </p:nvPr>
        </p:nvSpPr>
        <p:spPr>
          <a:xfrm>
            <a:off x="827584" y="836712"/>
            <a:ext cx="7560840" cy="720080"/>
          </a:xfrm>
          <a:prstGeom prst="rect">
            <a:avLst/>
          </a:prstGeom>
        </p:spPr>
        <p:txBody>
          <a:bodyPr/>
          <a:lstStyle>
            <a:lvl1pPr marL="0" indent="0" algn="l">
              <a:buFontTx/>
              <a:buNone/>
              <a:defRPr sz="4000" baseline="0"/>
            </a:lvl1pPr>
            <a:lvl2pPr algn="l">
              <a:buFontTx/>
              <a:buNone/>
              <a:defRPr/>
            </a:lvl2pPr>
          </a:lstStyle>
          <a:p>
            <a:pPr lvl="0"/>
            <a:r>
              <a:rPr lang="en-US" dirty="0" smtClean="0"/>
              <a:t>Images with captions</a:t>
            </a:r>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mage and caption">
    <p:spTree>
      <p:nvGrpSpPr>
        <p:cNvPr id="1" name=""/>
        <p:cNvGrpSpPr/>
        <p:nvPr/>
      </p:nvGrpSpPr>
      <p:grpSpPr>
        <a:xfrm>
          <a:off x="0" y="0"/>
          <a:ext cx="0" cy="0"/>
          <a:chOff x="0" y="0"/>
          <a:chExt cx="0" cy="0"/>
        </a:xfrm>
      </p:grpSpPr>
      <p:sp>
        <p:nvSpPr>
          <p:cNvPr id="15" name="Text Placeholder 14"/>
          <p:cNvSpPr>
            <a:spLocks noGrp="1"/>
          </p:cNvSpPr>
          <p:nvPr>
            <p:ph type="body" sz="quarter" idx="14" hasCustomPrompt="1"/>
          </p:nvPr>
        </p:nvSpPr>
        <p:spPr>
          <a:xfrm>
            <a:off x="827584" y="836712"/>
            <a:ext cx="7560840" cy="720080"/>
          </a:xfrm>
          <a:prstGeom prst="rect">
            <a:avLst/>
          </a:prstGeom>
        </p:spPr>
        <p:txBody>
          <a:bodyPr/>
          <a:lstStyle>
            <a:lvl1pPr marL="0" indent="0" algn="l">
              <a:buFontTx/>
              <a:buNone/>
              <a:defRPr sz="4000" baseline="0"/>
            </a:lvl1pPr>
            <a:lvl2pPr algn="l">
              <a:buFontTx/>
              <a:buNone/>
              <a:defRPr/>
            </a:lvl2pPr>
          </a:lstStyle>
          <a:p>
            <a:pPr lvl="0"/>
            <a:r>
              <a:rPr lang="en-US" dirty="0" smtClean="0"/>
              <a:t>Images with captions</a:t>
            </a:r>
            <a:endParaRPr lang="en-GB" dirty="0"/>
          </a:p>
        </p:txBody>
      </p:sp>
      <p:sp>
        <p:nvSpPr>
          <p:cNvPr id="18" name="Text Placeholder 17"/>
          <p:cNvSpPr>
            <a:spLocks noGrp="1"/>
          </p:cNvSpPr>
          <p:nvPr>
            <p:ph type="body" sz="quarter" idx="16" hasCustomPrompt="1"/>
          </p:nvPr>
        </p:nvSpPr>
        <p:spPr>
          <a:xfrm>
            <a:off x="827584" y="5589240"/>
            <a:ext cx="3744416" cy="360065"/>
          </a:xfrm>
          <a:prstGeom prst="rect">
            <a:avLst/>
          </a:prstGeom>
        </p:spPr>
        <p:txBody>
          <a:bodyPr>
            <a:noAutofit/>
          </a:bodyPr>
          <a:lstStyle>
            <a:lvl1pPr marL="0" indent="0">
              <a:buNone/>
              <a:defRPr sz="1800" baseline="0"/>
            </a:lvl1pPr>
            <a:lvl2pPr indent="0">
              <a:buNone/>
              <a:defRPr sz="2400"/>
            </a:lvl2pPr>
            <a:lvl3pPr indent="0">
              <a:buNone/>
              <a:defRPr sz="2400"/>
            </a:lvl3pPr>
            <a:lvl4pPr indent="0">
              <a:buNone/>
              <a:defRPr sz="2400"/>
            </a:lvl4pPr>
            <a:lvl5pPr indent="0">
              <a:buNone/>
              <a:defRPr sz="2400"/>
            </a:lvl5pPr>
          </a:lstStyle>
          <a:p>
            <a:pPr lvl="0"/>
            <a:r>
              <a:rPr lang="en-GB" dirty="0" smtClean="0"/>
              <a:t>Caption</a:t>
            </a:r>
            <a:endParaRPr lang="en-GB" dirty="0"/>
          </a:p>
        </p:txBody>
      </p:sp>
      <p:sp>
        <p:nvSpPr>
          <p:cNvPr id="13" name="Picture Placeholder 12"/>
          <p:cNvSpPr>
            <a:spLocks noGrp="1"/>
          </p:cNvSpPr>
          <p:nvPr>
            <p:ph type="pic" sz="quarter" idx="17"/>
          </p:nvPr>
        </p:nvSpPr>
        <p:spPr>
          <a:xfrm>
            <a:off x="827584" y="1628800"/>
            <a:ext cx="3744416" cy="3960813"/>
          </a:xfrm>
          <a:prstGeom prst="rect">
            <a:avLst/>
          </a:prstGeom>
        </p:spPr>
        <p:txBody>
          <a:bodyPr/>
          <a:lstStyle>
            <a:lvl1pPr>
              <a:buFontTx/>
              <a:buNone/>
              <a:defRPr/>
            </a:lvl1pPr>
          </a:lstStyle>
          <a:p>
            <a:endParaRPr lang="en-GB"/>
          </a:p>
        </p:txBody>
      </p:sp>
      <p:sp>
        <p:nvSpPr>
          <p:cNvPr id="12" name="Picture Placeholder 12"/>
          <p:cNvSpPr>
            <a:spLocks noGrp="1"/>
          </p:cNvSpPr>
          <p:nvPr>
            <p:ph type="pic" sz="quarter" idx="18"/>
          </p:nvPr>
        </p:nvSpPr>
        <p:spPr>
          <a:xfrm>
            <a:off x="4644008" y="1628800"/>
            <a:ext cx="3744416" cy="3960813"/>
          </a:xfrm>
          <a:prstGeom prst="rect">
            <a:avLst/>
          </a:prstGeom>
        </p:spPr>
        <p:txBody>
          <a:bodyPr/>
          <a:lstStyle>
            <a:lvl1pPr>
              <a:buFontTx/>
              <a:buNone/>
              <a:defRPr/>
            </a:lvl1pPr>
          </a:lstStyle>
          <a:p>
            <a:endParaRPr lang="en-GB"/>
          </a:p>
        </p:txBody>
      </p:sp>
      <p:sp>
        <p:nvSpPr>
          <p:cNvPr id="14" name="Text Placeholder 17"/>
          <p:cNvSpPr>
            <a:spLocks noGrp="1"/>
          </p:cNvSpPr>
          <p:nvPr>
            <p:ph type="body" sz="quarter" idx="19" hasCustomPrompt="1"/>
          </p:nvPr>
        </p:nvSpPr>
        <p:spPr>
          <a:xfrm>
            <a:off x="4644008" y="5589240"/>
            <a:ext cx="3744416" cy="360065"/>
          </a:xfrm>
          <a:prstGeom prst="rect">
            <a:avLst/>
          </a:prstGeom>
        </p:spPr>
        <p:txBody>
          <a:bodyPr>
            <a:noAutofit/>
          </a:bodyPr>
          <a:lstStyle>
            <a:lvl1pPr marL="0" indent="0">
              <a:buNone/>
              <a:defRPr sz="1800" baseline="0"/>
            </a:lvl1pPr>
            <a:lvl2pPr indent="0">
              <a:buNone/>
              <a:defRPr sz="2400"/>
            </a:lvl2pPr>
            <a:lvl3pPr indent="0">
              <a:buNone/>
              <a:defRPr sz="2400"/>
            </a:lvl3pPr>
            <a:lvl4pPr indent="0">
              <a:buNone/>
              <a:defRPr sz="2400"/>
            </a:lvl4pPr>
            <a:lvl5pPr indent="0">
              <a:buNone/>
              <a:defRPr sz="2400"/>
            </a:lvl5pPr>
          </a:lstStyle>
          <a:p>
            <a:pPr lvl="0"/>
            <a:r>
              <a:rPr lang="en-GB" dirty="0" smtClean="0"/>
              <a:t>Caption</a:t>
            </a:r>
            <a:endParaRPr lang="en-GB" dirty="0"/>
          </a:p>
        </p:txBody>
      </p:sp>
      <p:pic>
        <p:nvPicPr>
          <p:cNvPr id="24" name="Picture 23" descr="qaa_4 col.png"/>
          <p:cNvPicPr>
            <a:picLocks noChangeAspect="1"/>
          </p:cNvPicPr>
          <p:nvPr userDrawn="1"/>
        </p:nvPicPr>
        <p:blipFill>
          <a:blip r:embed="rId2" cstate="print"/>
          <a:stretch>
            <a:fillRect/>
          </a:stretch>
        </p:blipFill>
        <p:spPr>
          <a:xfrm>
            <a:off x="467544" y="6153375"/>
            <a:ext cx="1008112" cy="371969"/>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Full page image">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0"/>
            <a:ext cx="9144000" cy="6858000"/>
          </a:xfrm>
          <a:prstGeom prst="rect">
            <a:avLst/>
          </a:prstGeom>
        </p:spPr>
        <p:txBody>
          <a:bodyPr/>
          <a:lstStyle>
            <a:lvl1pPr>
              <a:buFontTx/>
              <a:buNone/>
              <a:defRPr/>
            </a:lvl1pPr>
          </a:lstStyle>
          <a:p>
            <a:endParaRPr lang="en-GB"/>
          </a:p>
        </p:txBody>
      </p:sp>
      <p:pic>
        <p:nvPicPr>
          <p:cNvPr id="7" name="Picture 6" descr="qaa_4 col.png"/>
          <p:cNvPicPr>
            <a:picLocks noChangeAspect="1"/>
          </p:cNvPicPr>
          <p:nvPr userDrawn="1"/>
        </p:nvPicPr>
        <p:blipFill>
          <a:blip r:embed="rId2" cstate="print"/>
          <a:stretch>
            <a:fillRect/>
          </a:stretch>
        </p:blipFill>
        <p:spPr>
          <a:xfrm>
            <a:off x="467544" y="6153375"/>
            <a:ext cx="1008112" cy="371969"/>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pic>
        <p:nvPicPr>
          <p:cNvPr id="23" name="Picture 22" descr="qaa_4 col.png"/>
          <p:cNvPicPr>
            <a:picLocks noChangeAspect="1"/>
          </p:cNvPicPr>
          <p:nvPr userDrawn="1"/>
        </p:nvPicPr>
        <p:blipFill>
          <a:blip r:embed="rId2" cstate="print"/>
          <a:stretch>
            <a:fillRect/>
          </a:stretch>
        </p:blipFill>
        <p:spPr>
          <a:xfrm>
            <a:off x="467544" y="6093296"/>
            <a:ext cx="1008112" cy="371969"/>
          </a:xfrm>
          <a:prstGeom prst="rect">
            <a:avLst/>
          </a:prstGeom>
        </p:spPr>
      </p:pic>
      <p:sp>
        <p:nvSpPr>
          <p:cNvPr id="12" name="Subtitle 2"/>
          <p:cNvSpPr txBox="1">
            <a:spLocks/>
          </p:cNvSpPr>
          <p:nvPr userDrawn="1"/>
        </p:nvSpPr>
        <p:spPr>
          <a:xfrm>
            <a:off x="1115616" y="3356992"/>
            <a:ext cx="7920880" cy="1800200"/>
          </a:xfrm>
          <a:prstGeom prst="rect">
            <a:avLst/>
          </a:prstGeom>
        </p:spPr>
        <p:txBody>
          <a:bodyPr vert="horz" lIns="91440" tIns="45720" rIns="91440" bIns="45720" rtlCol="0">
            <a:normAutofit/>
          </a:bodyPr>
          <a:lstStyle>
            <a:lvl1pPr>
              <a:buNone/>
              <a:defRPr baseline="0"/>
            </a:lvl1pPr>
          </a:lstStyle>
          <a:p>
            <a:pPr rtl="0"/>
            <a:r>
              <a:rPr lang="en-GB" sz="3200" kern="1200" baseline="30000" dirty="0" smtClean="0">
                <a:solidFill>
                  <a:schemeClr val="tx1"/>
                </a:solidFill>
                <a:latin typeface="+mn-lt"/>
                <a:ea typeface="+mn-ea"/>
                <a:cs typeface="+mn-cs"/>
              </a:rPr>
              <a:t>qaa.ac.uk</a:t>
            </a:r>
          </a:p>
          <a:p>
            <a:pPr rtl="0"/>
            <a:endParaRPr lang="en-GB" sz="3200" kern="1200" baseline="30000" dirty="0" smtClean="0">
              <a:solidFill>
                <a:schemeClr val="tx1"/>
              </a:solidFill>
              <a:latin typeface="+mn-lt"/>
              <a:ea typeface="+mn-ea"/>
              <a:cs typeface="+mn-cs"/>
            </a:endParaRPr>
          </a:p>
          <a:p>
            <a:pPr rtl="0"/>
            <a:r>
              <a:rPr lang="en-GB" sz="3200" kern="1200" baseline="30000" dirty="0" smtClean="0">
                <a:solidFill>
                  <a:schemeClr val="tx1"/>
                </a:solidFill>
                <a:latin typeface="+mn-lt"/>
                <a:ea typeface="+mn-ea"/>
                <a:cs typeface="+mn-cs"/>
              </a:rPr>
              <a:t>enquiries@qaa.ac.uk</a:t>
            </a:r>
          </a:p>
          <a:p>
            <a:pPr rtl="0"/>
            <a:endParaRPr lang="en-GB" sz="3200" kern="1200" baseline="30000" dirty="0" smtClean="0">
              <a:solidFill>
                <a:schemeClr val="tx1"/>
              </a:solidFill>
              <a:latin typeface="+mn-lt"/>
              <a:ea typeface="+mn-ea"/>
              <a:cs typeface="+mn-cs"/>
            </a:endParaRPr>
          </a:p>
          <a:p>
            <a:pPr rtl="0"/>
            <a:r>
              <a:rPr lang="en-GB" sz="3200" kern="1200" baseline="30000" dirty="0" smtClean="0">
                <a:solidFill>
                  <a:schemeClr val="tx1"/>
                </a:solidFill>
                <a:latin typeface="+mn-lt"/>
                <a:ea typeface="+mn-ea"/>
                <a:cs typeface="+mn-cs"/>
              </a:rPr>
              <a:t>+44 (0) 1452 557000</a:t>
            </a:r>
          </a:p>
        </p:txBody>
      </p:sp>
      <p:pic>
        <p:nvPicPr>
          <p:cNvPr id="13" name="Picture 12" descr="Call.png"/>
          <p:cNvPicPr>
            <a:picLocks noChangeAspect="1"/>
          </p:cNvPicPr>
          <p:nvPr userDrawn="1"/>
        </p:nvPicPr>
        <p:blipFill>
          <a:blip r:embed="rId3" cstate="print"/>
          <a:stretch>
            <a:fillRect/>
          </a:stretch>
        </p:blipFill>
        <p:spPr>
          <a:xfrm>
            <a:off x="467544" y="4509120"/>
            <a:ext cx="526926" cy="526926"/>
          </a:xfrm>
          <a:prstGeom prst="rect">
            <a:avLst/>
          </a:prstGeom>
        </p:spPr>
      </p:pic>
      <p:pic>
        <p:nvPicPr>
          <p:cNvPr id="14" name="Picture 13" descr="Call.png"/>
          <p:cNvPicPr>
            <a:picLocks noChangeAspect="1"/>
          </p:cNvPicPr>
          <p:nvPr userDrawn="1"/>
        </p:nvPicPr>
        <p:blipFill>
          <a:blip r:embed="rId4" cstate="print"/>
          <a:stretch>
            <a:fillRect/>
          </a:stretch>
        </p:blipFill>
        <p:spPr>
          <a:xfrm>
            <a:off x="467544" y="3825044"/>
            <a:ext cx="526926" cy="526926"/>
          </a:xfrm>
          <a:prstGeom prst="rect">
            <a:avLst/>
          </a:prstGeom>
        </p:spPr>
      </p:pic>
      <p:pic>
        <p:nvPicPr>
          <p:cNvPr id="24" name="Picture 23" descr="Call.png"/>
          <p:cNvPicPr>
            <a:picLocks noChangeAspect="1"/>
          </p:cNvPicPr>
          <p:nvPr userDrawn="1"/>
        </p:nvPicPr>
        <p:blipFill>
          <a:blip r:embed="rId5" cstate="print"/>
          <a:stretch>
            <a:fillRect/>
          </a:stretch>
        </p:blipFill>
        <p:spPr>
          <a:xfrm>
            <a:off x="467544" y="3140968"/>
            <a:ext cx="526926" cy="526926"/>
          </a:xfrm>
          <a:prstGeom prst="rect">
            <a:avLst/>
          </a:prstGeom>
        </p:spPr>
      </p:pic>
      <p:sp>
        <p:nvSpPr>
          <p:cNvPr id="8" name="Subtitle 2"/>
          <p:cNvSpPr txBox="1">
            <a:spLocks/>
          </p:cNvSpPr>
          <p:nvPr userDrawn="1"/>
        </p:nvSpPr>
        <p:spPr>
          <a:xfrm>
            <a:off x="395536" y="5301208"/>
            <a:ext cx="8352928" cy="936104"/>
          </a:xfrm>
          <a:prstGeom prst="rect">
            <a:avLst/>
          </a:prstGeom>
        </p:spPr>
        <p:txBody>
          <a:bodyPr vert="horz" lIns="91440" tIns="45720" rIns="91440" bIns="45720" rtlCol="0">
            <a:normAutofit/>
          </a:bodyPr>
          <a:lstStyle>
            <a:lvl1pPr>
              <a:buNone/>
              <a:defRPr baseline="0"/>
            </a:lvl1pPr>
          </a:lstStyle>
          <a:p>
            <a:pPr rtl="0"/>
            <a:r>
              <a:rPr lang="en-GB" sz="2000" kern="1200" baseline="30000" dirty="0" smtClean="0">
                <a:solidFill>
                  <a:schemeClr val="tx1"/>
                </a:solidFill>
                <a:latin typeface="+mn-lt"/>
                <a:ea typeface="+mn-ea"/>
                <a:cs typeface="+mn-cs"/>
              </a:rPr>
              <a:t>© The Quality Assurance Agency for Higher Education 2014 </a:t>
            </a:r>
          </a:p>
          <a:p>
            <a:pPr rtl="0"/>
            <a:r>
              <a:rPr lang="en-GB" sz="2000" kern="1200" baseline="30000" dirty="0" smtClean="0">
                <a:solidFill>
                  <a:schemeClr val="tx1"/>
                </a:solidFill>
                <a:latin typeface="+mn-lt"/>
                <a:ea typeface="+mn-ea"/>
                <a:cs typeface="+mn-cs"/>
              </a:rPr>
              <a:t>Registered charity numbers 1062746 and SC037786</a:t>
            </a:r>
            <a:endParaRPr kumimoji="0" lang="en-GB" sz="2000" b="0" i="0" u="none" strike="noStrike" kern="1200" cap="none" spc="0" normalizeH="0" baseline="0" noProof="0" dirty="0">
              <a:ln>
                <a:noFill/>
              </a:ln>
              <a:solidFill>
                <a:schemeClr val="tx1"/>
              </a:solidFill>
              <a:effectLst/>
              <a:uLnTx/>
              <a:uFillTx/>
              <a:latin typeface="+mn-lt"/>
              <a:ea typeface="+mn-ea"/>
              <a:cs typeface="Arial" pitchFamily="34" charset="0"/>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alternative">
    <p:spTree>
      <p:nvGrpSpPr>
        <p:cNvPr id="1" name=""/>
        <p:cNvGrpSpPr/>
        <p:nvPr/>
      </p:nvGrpSpPr>
      <p:grpSpPr>
        <a:xfrm>
          <a:off x="0" y="0"/>
          <a:ext cx="0" cy="0"/>
          <a:chOff x="0" y="0"/>
          <a:chExt cx="0" cy="0"/>
        </a:xfrm>
      </p:grpSpPr>
      <p:sp>
        <p:nvSpPr>
          <p:cNvPr id="19" name="Text Placeholder 18"/>
          <p:cNvSpPr>
            <a:spLocks noGrp="1"/>
          </p:cNvSpPr>
          <p:nvPr>
            <p:ph type="body" sz="quarter" idx="13" hasCustomPrompt="1"/>
          </p:nvPr>
        </p:nvSpPr>
        <p:spPr>
          <a:xfrm>
            <a:off x="755576" y="2924944"/>
            <a:ext cx="7777360" cy="1584523"/>
          </a:xfrm>
          <a:prstGeom prst="rect">
            <a:avLst/>
          </a:prstGeom>
        </p:spPr>
        <p:txBody>
          <a:bodyPr>
            <a:normAutofit/>
          </a:bodyPr>
          <a:lstStyle>
            <a:lvl1pPr marL="0" indent="0" algn="ctr">
              <a:buFontTx/>
              <a:buNone/>
              <a:defRPr sz="4000" baseline="0"/>
            </a:lvl1pPr>
          </a:lstStyle>
          <a:p>
            <a:pPr lvl="0"/>
            <a:r>
              <a:rPr lang="en-GB" dirty="0" smtClean="0"/>
              <a:t>The Quality Assurance Agency for Higher Education</a:t>
            </a:r>
            <a:endParaRPr lang="en-GB" dirty="0"/>
          </a:p>
        </p:txBody>
      </p:sp>
      <p:sp>
        <p:nvSpPr>
          <p:cNvPr id="20" name="Text Placeholder 18"/>
          <p:cNvSpPr>
            <a:spLocks noGrp="1"/>
          </p:cNvSpPr>
          <p:nvPr>
            <p:ph type="body" sz="quarter" idx="14" hasCustomPrompt="1"/>
          </p:nvPr>
        </p:nvSpPr>
        <p:spPr>
          <a:xfrm>
            <a:off x="755576" y="4653136"/>
            <a:ext cx="7776864" cy="792088"/>
          </a:xfrm>
          <a:prstGeom prst="rect">
            <a:avLst/>
          </a:prstGeom>
        </p:spPr>
        <p:txBody>
          <a:bodyPr>
            <a:normAutofit/>
          </a:bodyPr>
          <a:lstStyle>
            <a:lvl1pPr algn="ctr">
              <a:buFontTx/>
              <a:buNone/>
              <a:defRPr sz="3200" baseline="0">
                <a:solidFill>
                  <a:schemeClr val="accent3"/>
                </a:solidFill>
              </a:defRPr>
            </a:lvl1pPr>
          </a:lstStyle>
          <a:p>
            <a:pPr lvl="0"/>
            <a:r>
              <a:rPr lang="en-GB" dirty="0" smtClean="0"/>
              <a:t>Presentation title</a:t>
            </a:r>
            <a:endParaRPr lang="en-GB" dirty="0"/>
          </a:p>
        </p:txBody>
      </p:sp>
      <p:pic>
        <p:nvPicPr>
          <p:cNvPr id="3" name="Picture 2" descr="Powerpointlarge.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23728" y="908720"/>
            <a:ext cx="3960440" cy="1462891"/>
          </a:xfrm>
          <a:prstGeom prst="rect">
            <a:avLst/>
          </a:prstGeom>
        </p:spPr>
      </p:pic>
    </p:spTree>
    <p:extLst>
      <p:ext uri="{BB962C8B-B14F-4D97-AF65-F5344CB8AC3E}">
        <p14:creationId xmlns:p14="http://schemas.microsoft.com/office/powerpoint/2010/main" val="2393695749"/>
      </p:ext>
    </p:extLst>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tatement text">
    <p:spTree>
      <p:nvGrpSpPr>
        <p:cNvPr id="1" name=""/>
        <p:cNvGrpSpPr/>
        <p:nvPr/>
      </p:nvGrpSpPr>
      <p:grpSpPr>
        <a:xfrm>
          <a:off x="0" y="0"/>
          <a:ext cx="0" cy="0"/>
          <a:chOff x="0" y="0"/>
          <a:chExt cx="0" cy="0"/>
        </a:xfrm>
      </p:grpSpPr>
      <p:sp>
        <p:nvSpPr>
          <p:cNvPr id="19" name="Text Placeholder 18"/>
          <p:cNvSpPr>
            <a:spLocks noGrp="1"/>
          </p:cNvSpPr>
          <p:nvPr>
            <p:ph type="body" sz="quarter" idx="13" hasCustomPrompt="1"/>
          </p:nvPr>
        </p:nvSpPr>
        <p:spPr>
          <a:xfrm>
            <a:off x="827088" y="1268413"/>
            <a:ext cx="7777360" cy="3528739"/>
          </a:xfrm>
          <a:prstGeom prst="rect">
            <a:avLst/>
          </a:prstGeom>
        </p:spPr>
        <p:txBody>
          <a:bodyPr>
            <a:normAutofit/>
          </a:bodyPr>
          <a:lstStyle>
            <a:lvl1pPr marL="0" indent="0">
              <a:buFontTx/>
              <a:buNone/>
              <a:defRPr sz="4000" baseline="0"/>
            </a:lvl1pPr>
          </a:lstStyle>
          <a:p>
            <a:pPr lvl="0"/>
            <a:r>
              <a:rPr lang="en-GB" dirty="0" smtClean="0"/>
              <a:t>Some text</a:t>
            </a:r>
            <a:endParaRPr lang="en-GB" dirty="0"/>
          </a:p>
        </p:txBody>
      </p:sp>
      <p:pic>
        <p:nvPicPr>
          <p:cNvPr id="18" name="Picture 17" descr="qaa_4 col.png"/>
          <p:cNvPicPr>
            <a:picLocks noChangeAspect="1"/>
          </p:cNvPicPr>
          <p:nvPr userDrawn="1"/>
        </p:nvPicPr>
        <p:blipFill>
          <a:blip r:embed="rId2" cstate="print"/>
          <a:stretch>
            <a:fillRect/>
          </a:stretch>
        </p:blipFill>
        <p:spPr>
          <a:xfrm>
            <a:off x="467544" y="6153375"/>
            <a:ext cx="1008112" cy="371969"/>
          </a:xfrm>
          <a:prstGeom prst="rect">
            <a:avLst/>
          </a:prstGeom>
        </p:spPr>
      </p:pic>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13" name="Text Placeholder 12"/>
          <p:cNvSpPr>
            <a:spLocks noGrp="1"/>
          </p:cNvSpPr>
          <p:nvPr>
            <p:ph type="body" sz="quarter" idx="13" hasCustomPrompt="1"/>
          </p:nvPr>
        </p:nvSpPr>
        <p:spPr>
          <a:xfrm>
            <a:off x="827584" y="1556792"/>
            <a:ext cx="7561263" cy="576287"/>
          </a:xfrm>
          <a:prstGeom prst="rect">
            <a:avLst/>
          </a:prstGeom>
        </p:spPr>
        <p:txBody>
          <a:bodyPr/>
          <a:lstStyle>
            <a:lvl1pPr marL="0">
              <a:buFontTx/>
              <a:buNone/>
              <a:defRPr sz="3200">
                <a:solidFill>
                  <a:schemeClr val="accent3"/>
                </a:solidFill>
              </a:defRPr>
            </a:lvl1pPr>
            <a:lvl2pPr>
              <a:buFontTx/>
              <a:buNone/>
              <a:defRPr sz="2400"/>
            </a:lvl2pPr>
          </a:lstStyle>
          <a:p>
            <a:pPr lvl="0"/>
            <a:r>
              <a:rPr lang="en-US" dirty="0" smtClean="0"/>
              <a:t>Subheading</a:t>
            </a:r>
          </a:p>
        </p:txBody>
      </p:sp>
      <p:sp>
        <p:nvSpPr>
          <p:cNvPr id="15" name="Text Placeholder 14"/>
          <p:cNvSpPr>
            <a:spLocks noGrp="1"/>
          </p:cNvSpPr>
          <p:nvPr>
            <p:ph type="body" sz="quarter" idx="14" hasCustomPrompt="1"/>
          </p:nvPr>
        </p:nvSpPr>
        <p:spPr>
          <a:xfrm>
            <a:off x="827584" y="836712"/>
            <a:ext cx="7560840" cy="647700"/>
          </a:xfrm>
          <a:prstGeom prst="rect">
            <a:avLst/>
          </a:prstGeom>
        </p:spPr>
        <p:txBody>
          <a:bodyPr/>
          <a:lstStyle>
            <a:lvl1pPr marL="0">
              <a:buFontTx/>
              <a:buNone/>
              <a:defRPr sz="4000"/>
            </a:lvl1pPr>
          </a:lstStyle>
          <a:p>
            <a:pPr lvl="0"/>
            <a:r>
              <a:rPr lang="en-US" dirty="0" smtClean="0"/>
              <a:t>Heading</a:t>
            </a:r>
            <a:endParaRPr lang="en-GB" dirty="0"/>
          </a:p>
        </p:txBody>
      </p:sp>
      <p:sp>
        <p:nvSpPr>
          <p:cNvPr id="17" name="Text Placeholder 16"/>
          <p:cNvSpPr>
            <a:spLocks noGrp="1"/>
          </p:cNvSpPr>
          <p:nvPr>
            <p:ph type="body" sz="quarter" idx="15" hasCustomPrompt="1"/>
          </p:nvPr>
        </p:nvSpPr>
        <p:spPr>
          <a:xfrm>
            <a:off x="827584" y="2132856"/>
            <a:ext cx="7559675" cy="3600450"/>
          </a:xfrm>
          <a:prstGeom prst="rect">
            <a:avLst/>
          </a:prstGeom>
        </p:spPr>
        <p:txBody>
          <a:bodyPr/>
          <a:lstStyle>
            <a:lvl1pPr marL="0">
              <a:buFontTx/>
              <a:buNone/>
              <a:defRPr sz="2400"/>
            </a:lvl1pPr>
            <a:lvl2pPr>
              <a:buFontTx/>
              <a:buNone/>
              <a:defRPr/>
            </a:lvl2pPr>
            <a:lvl3pPr>
              <a:buFontTx/>
              <a:buNone/>
              <a:defRPr/>
            </a:lvl3pPr>
            <a:lvl4pPr>
              <a:buFontTx/>
              <a:buNone/>
              <a:defRPr/>
            </a:lvl4pPr>
            <a:lvl5pPr>
              <a:buFontTx/>
              <a:buNone/>
              <a:defRPr/>
            </a:lvl5pPr>
          </a:lstStyle>
          <a:p>
            <a:pPr lvl="0"/>
            <a:r>
              <a:rPr lang="en-US" dirty="0" smtClean="0"/>
              <a:t>Body</a:t>
            </a:r>
          </a:p>
          <a:p>
            <a:pPr lvl="0"/>
            <a:endParaRPr lang="en-US" dirty="0" smtClean="0"/>
          </a:p>
          <a:p>
            <a:pPr lvl="0"/>
            <a:endParaRPr lang="en-US" dirty="0" smtClean="0"/>
          </a:p>
        </p:txBody>
      </p:sp>
      <p:pic>
        <p:nvPicPr>
          <p:cNvPr id="22" name="Picture 21" descr="qaa_4 col.png"/>
          <p:cNvPicPr>
            <a:picLocks noChangeAspect="1"/>
          </p:cNvPicPr>
          <p:nvPr userDrawn="1"/>
        </p:nvPicPr>
        <p:blipFill>
          <a:blip r:embed="rId2" cstate="print"/>
          <a:stretch>
            <a:fillRect/>
          </a:stretch>
        </p:blipFill>
        <p:spPr>
          <a:xfrm>
            <a:off x="467544" y="6153375"/>
            <a:ext cx="1008112" cy="371969"/>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 text">
    <p:spTree>
      <p:nvGrpSpPr>
        <p:cNvPr id="1" name=""/>
        <p:cNvGrpSpPr/>
        <p:nvPr/>
      </p:nvGrpSpPr>
      <p:grpSpPr>
        <a:xfrm>
          <a:off x="0" y="0"/>
          <a:ext cx="0" cy="0"/>
          <a:chOff x="0" y="0"/>
          <a:chExt cx="0" cy="0"/>
        </a:xfrm>
      </p:grpSpPr>
      <p:sp>
        <p:nvSpPr>
          <p:cNvPr id="15" name="Text Placeholder 14"/>
          <p:cNvSpPr>
            <a:spLocks noGrp="1"/>
          </p:cNvSpPr>
          <p:nvPr>
            <p:ph type="body" sz="quarter" idx="14" hasCustomPrompt="1"/>
          </p:nvPr>
        </p:nvSpPr>
        <p:spPr>
          <a:xfrm>
            <a:off x="827584" y="836712"/>
            <a:ext cx="7632848" cy="647700"/>
          </a:xfrm>
          <a:prstGeom prst="rect">
            <a:avLst/>
          </a:prstGeom>
        </p:spPr>
        <p:txBody>
          <a:bodyPr/>
          <a:lstStyle>
            <a:lvl1pPr marL="0">
              <a:buFontTx/>
              <a:buNone/>
              <a:defRPr sz="4000"/>
            </a:lvl1pPr>
          </a:lstStyle>
          <a:p>
            <a:pPr lvl="0"/>
            <a:r>
              <a:rPr lang="en-US" dirty="0" smtClean="0"/>
              <a:t>Heading</a:t>
            </a:r>
            <a:endParaRPr lang="en-GB" dirty="0"/>
          </a:p>
        </p:txBody>
      </p:sp>
      <p:sp>
        <p:nvSpPr>
          <p:cNvPr id="17" name="Text Placeholder 16"/>
          <p:cNvSpPr>
            <a:spLocks noGrp="1"/>
          </p:cNvSpPr>
          <p:nvPr>
            <p:ph type="body" sz="quarter" idx="15" hasCustomPrompt="1"/>
          </p:nvPr>
        </p:nvSpPr>
        <p:spPr>
          <a:xfrm>
            <a:off x="827585" y="1484784"/>
            <a:ext cx="3744415" cy="4248522"/>
          </a:xfrm>
          <a:prstGeom prst="rect">
            <a:avLst/>
          </a:prstGeom>
        </p:spPr>
        <p:txBody>
          <a:bodyPr/>
          <a:lstStyle>
            <a:lvl1pPr marL="0">
              <a:buFontTx/>
              <a:buNone/>
              <a:defRPr sz="2400"/>
            </a:lvl1pPr>
            <a:lvl2pPr>
              <a:buFontTx/>
              <a:buNone/>
              <a:defRPr/>
            </a:lvl2pPr>
            <a:lvl3pPr>
              <a:buFontTx/>
              <a:buNone/>
              <a:defRPr/>
            </a:lvl3pPr>
            <a:lvl4pPr>
              <a:buFontTx/>
              <a:buNone/>
              <a:defRPr/>
            </a:lvl4pPr>
            <a:lvl5pPr>
              <a:buFontTx/>
              <a:buNone/>
              <a:defRPr/>
            </a:lvl5pPr>
          </a:lstStyle>
          <a:p>
            <a:pPr lvl="0"/>
            <a:r>
              <a:rPr lang="en-US" dirty="0" smtClean="0"/>
              <a:t>Body</a:t>
            </a:r>
          </a:p>
          <a:p>
            <a:pPr lvl="0"/>
            <a:endParaRPr lang="en-US" dirty="0" smtClean="0"/>
          </a:p>
          <a:p>
            <a:pPr lvl="0"/>
            <a:endParaRPr lang="en-US" dirty="0" smtClean="0"/>
          </a:p>
        </p:txBody>
      </p:sp>
      <p:pic>
        <p:nvPicPr>
          <p:cNvPr id="22" name="Picture 21" descr="qaa_4 col.png"/>
          <p:cNvPicPr>
            <a:picLocks noChangeAspect="1"/>
          </p:cNvPicPr>
          <p:nvPr userDrawn="1"/>
        </p:nvPicPr>
        <p:blipFill>
          <a:blip r:embed="rId2" cstate="print"/>
          <a:stretch>
            <a:fillRect/>
          </a:stretch>
        </p:blipFill>
        <p:spPr>
          <a:xfrm>
            <a:off x="467544" y="6153375"/>
            <a:ext cx="1008112" cy="371969"/>
          </a:xfrm>
          <a:prstGeom prst="rect">
            <a:avLst/>
          </a:prstGeom>
        </p:spPr>
      </p:pic>
      <p:sp>
        <p:nvSpPr>
          <p:cNvPr id="6" name="Text Placeholder 16"/>
          <p:cNvSpPr>
            <a:spLocks noGrp="1"/>
          </p:cNvSpPr>
          <p:nvPr>
            <p:ph type="body" sz="quarter" idx="16" hasCustomPrompt="1"/>
          </p:nvPr>
        </p:nvSpPr>
        <p:spPr>
          <a:xfrm>
            <a:off x="4716016" y="1484784"/>
            <a:ext cx="3744416" cy="4248522"/>
          </a:xfrm>
          <a:prstGeom prst="rect">
            <a:avLst/>
          </a:prstGeom>
        </p:spPr>
        <p:txBody>
          <a:bodyPr/>
          <a:lstStyle>
            <a:lvl1pPr>
              <a:buFontTx/>
              <a:buNone/>
              <a:defRPr sz="2400"/>
            </a:lvl1pPr>
            <a:lvl2pPr>
              <a:buFontTx/>
              <a:buNone/>
              <a:defRPr/>
            </a:lvl2pPr>
            <a:lvl3pPr>
              <a:buFontTx/>
              <a:buNone/>
              <a:defRPr/>
            </a:lvl3pPr>
            <a:lvl4pPr>
              <a:buFontTx/>
              <a:buNone/>
              <a:defRPr/>
            </a:lvl4pPr>
            <a:lvl5pPr>
              <a:buFontTx/>
              <a:buNone/>
              <a:defRPr/>
            </a:lvl5pPr>
          </a:lstStyle>
          <a:p>
            <a:pPr lvl="0"/>
            <a:r>
              <a:rPr lang="en-US" dirty="0" smtClean="0"/>
              <a:t>Body</a:t>
            </a:r>
          </a:p>
          <a:p>
            <a:pPr lvl="0"/>
            <a:endParaRPr lang="en-US" dirty="0" smtClean="0"/>
          </a:p>
          <a:p>
            <a:pPr lvl="0"/>
            <a:endParaRPr lang="en-US" dirty="0" smtClean="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ulleted text">
    <p:spTree>
      <p:nvGrpSpPr>
        <p:cNvPr id="1" name=""/>
        <p:cNvGrpSpPr/>
        <p:nvPr/>
      </p:nvGrpSpPr>
      <p:grpSpPr>
        <a:xfrm>
          <a:off x="0" y="0"/>
          <a:ext cx="0" cy="0"/>
          <a:chOff x="0" y="0"/>
          <a:chExt cx="0" cy="0"/>
        </a:xfrm>
      </p:grpSpPr>
      <p:sp>
        <p:nvSpPr>
          <p:cNvPr id="14" name="Content Placeholder 13"/>
          <p:cNvSpPr>
            <a:spLocks noGrp="1"/>
          </p:cNvSpPr>
          <p:nvPr>
            <p:ph sz="quarter" idx="15" hasCustomPrompt="1"/>
          </p:nvPr>
        </p:nvSpPr>
        <p:spPr>
          <a:xfrm>
            <a:off x="827088" y="1556791"/>
            <a:ext cx="7561336" cy="4175671"/>
          </a:xfrm>
          <a:prstGeom prst="rect">
            <a:avLst/>
          </a:prstGeom>
        </p:spPr>
        <p:txBody>
          <a:bodyPr/>
          <a:lstStyle>
            <a:lvl1pPr>
              <a:defRPr/>
            </a:lvl1pPr>
            <a:lvl2pPr>
              <a:buFont typeface="Wingdings" pitchFamily="2" charset="2"/>
              <a:buChar char="§"/>
              <a:defRPr sz="2400"/>
            </a:lvl2pPr>
            <a:lvl3pPr>
              <a:defRPr sz="2000"/>
            </a:lvl3pPr>
            <a:lvl4pPr>
              <a:buFont typeface="Wingdings" pitchFamily="2" charset="2"/>
              <a:buChar char="§"/>
              <a:defRPr sz="1800"/>
            </a:lvl4pPr>
          </a:lstStyle>
          <a:p>
            <a:pPr lvl="0"/>
            <a:r>
              <a:rPr lang="en-US" dirty="0" smtClean="0"/>
              <a:t>Some bulleted text</a:t>
            </a:r>
          </a:p>
          <a:p>
            <a:pPr lvl="1"/>
            <a:r>
              <a:rPr lang="en-US" dirty="0" smtClean="0"/>
              <a:t>Second level</a:t>
            </a:r>
          </a:p>
          <a:p>
            <a:pPr lvl="2"/>
            <a:r>
              <a:rPr lang="en-US" dirty="0" smtClean="0"/>
              <a:t>Third level</a:t>
            </a:r>
          </a:p>
          <a:p>
            <a:pPr lvl="2"/>
            <a:endParaRPr lang="en-US" dirty="0" smtClean="0"/>
          </a:p>
        </p:txBody>
      </p:sp>
      <p:pic>
        <p:nvPicPr>
          <p:cNvPr id="24" name="Picture 23" descr="qaa_4 col.png"/>
          <p:cNvPicPr>
            <a:picLocks noChangeAspect="1"/>
          </p:cNvPicPr>
          <p:nvPr userDrawn="1"/>
        </p:nvPicPr>
        <p:blipFill>
          <a:blip r:embed="rId2" cstate="print"/>
          <a:stretch>
            <a:fillRect/>
          </a:stretch>
        </p:blipFill>
        <p:spPr>
          <a:xfrm>
            <a:off x="467544" y="6153375"/>
            <a:ext cx="1008112" cy="371969"/>
          </a:xfrm>
          <a:prstGeom prst="rect">
            <a:avLst/>
          </a:prstGeom>
        </p:spPr>
      </p:pic>
      <p:sp>
        <p:nvSpPr>
          <p:cNvPr id="7" name="Text Placeholder 14"/>
          <p:cNvSpPr>
            <a:spLocks noGrp="1"/>
          </p:cNvSpPr>
          <p:nvPr>
            <p:ph type="body" sz="quarter" idx="14" hasCustomPrompt="1"/>
          </p:nvPr>
        </p:nvSpPr>
        <p:spPr>
          <a:xfrm>
            <a:off x="827584" y="836712"/>
            <a:ext cx="7560840" cy="720080"/>
          </a:xfrm>
          <a:prstGeom prst="rect">
            <a:avLst/>
          </a:prstGeom>
        </p:spPr>
        <p:txBody>
          <a:bodyPr/>
          <a:lstStyle>
            <a:lvl1pPr marL="0" indent="0" algn="l">
              <a:buFontTx/>
              <a:buNone/>
              <a:defRPr sz="4000" baseline="0"/>
            </a:lvl1pPr>
            <a:lvl2pPr algn="l">
              <a:buFontTx/>
              <a:buNone/>
              <a:defRPr/>
            </a:lvl2pPr>
          </a:lstStyle>
          <a:p>
            <a:pPr lvl="0"/>
            <a:r>
              <a:rPr lang="en-US" dirty="0" smtClean="0"/>
              <a:t>Heading</a:t>
            </a: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hart with text">
    <p:spTree>
      <p:nvGrpSpPr>
        <p:cNvPr id="1" name=""/>
        <p:cNvGrpSpPr/>
        <p:nvPr/>
      </p:nvGrpSpPr>
      <p:grpSpPr>
        <a:xfrm>
          <a:off x="0" y="0"/>
          <a:ext cx="0" cy="0"/>
          <a:chOff x="0" y="0"/>
          <a:chExt cx="0" cy="0"/>
        </a:xfrm>
      </p:grpSpPr>
      <p:sp>
        <p:nvSpPr>
          <p:cNvPr id="15" name="Text Placeholder 14"/>
          <p:cNvSpPr>
            <a:spLocks noGrp="1"/>
          </p:cNvSpPr>
          <p:nvPr>
            <p:ph type="body" sz="quarter" idx="14" hasCustomPrompt="1"/>
          </p:nvPr>
        </p:nvSpPr>
        <p:spPr>
          <a:xfrm>
            <a:off x="827584" y="836712"/>
            <a:ext cx="7560840" cy="720080"/>
          </a:xfrm>
          <a:prstGeom prst="rect">
            <a:avLst/>
          </a:prstGeom>
        </p:spPr>
        <p:txBody>
          <a:bodyPr/>
          <a:lstStyle>
            <a:lvl1pPr marL="0" indent="0" algn="l">
              <a:buFontTx/>
              <a:buNone/>
              <a:defRPr sz="4000" baseline="0"/>
            </a:lvl1pPr>
            <a:lvl2pPr algn="l">
              <a:buFontTx/>
              <a:buNone/>
              <a:defRPr/>
            </a:lvl2pPr>
          </a:lstStyle>
          <a:p>
            <a:pPr lvl="0"/>
            <a:r>
              <a:rPr lang="en-US" dirty="0" smtClean="0"/>
              <a:t>Here is some data</a:t>
            </a:r>
            <a:endParaRPr lang="en-GB" dirty="0"/>
          </a:p>
        </p:txBody>
      </p:sp>
      <p:sp>
        <p:nvSpPr>
          <p:cNvPr id="14" name="Chart Placeholder 13"/>
          <p:cNvSpPr>
            <a:spLocks noGrp="1"/>
          </p:cNvSpPr>
          <p:nvPr>
            <p:ph type="chart" sz="quarter" idx="15"/>
          </p:nvPr>
        </p:nvSpPr>
        <p:spPr>
          <a:xfrm>
            <a:off x="827088" y="1628775"/>
            <a:ext cx="5041056" cy="3960813"/>
          </a:xfrm>
          <a:prstGeom prst="rect">
            <a:avLst/>
          </a:prstGeom>
        </p:spPr>
        <p:txBody>
          <a:bodyPr/>
          <a:lstStyle>
            <a:lvl1pPr>
              <a:buFontTx/>
              <a:buNone/>
              <a:defRPr/>
            </a:lvl1pPr>
          </a:lstStyle>
          <a:p>
            <a:endParaRPr lang="en-GB" dirty="0"/>
          </a:p>
        </p:txBody>
      </p:sp>
      <p:sp>
        <p:nvSpPr>
          <p:cNvPr id="18" name="Text Placeholder 17"/>
          <p:cNvSpPr>
            <a:spLocks noGrp="1"/>
          </p:cNvSpPr>
          <p:nvPr>
            <p:ph type="body" sz="quarter" idx="16" hasCustomPrompt="1"/>
          </p:nvPr>
        </p:nvSpPr>
        <p:spPr>
          <a:xfrm>
            <a:off x="6012160" y="1628774"/>
            <a:ext cx="2376190" cy="3960465"/>
          </a:xfrm>
          <a:prstGeom prst="rect">
            <a:avLst/>
          </a:prstGeom>
        </p:spPr>
        <p:txBody>
          <a:bodyPr>
            <a:normAutofit/>
          </a:bodyPr>
          <a:lstStyle>
            <a:lvl1pPr marL="0" indent="0">
              <a:buNone/>
              <a:defRPr sz="2400" baseline="0"/>
            </a:lvl1pPr>
            <a:lvl2pPr indent="0">
              <a:buNone/>
              <a:defRPr sz="2400"/>
            </a:lvl2pPr>
            <a:lvl3pPr indent="0">
              <a:buNone/>
              <a:defRPr sz="2400"/>
            </a:lvl3pPr>
            <a:lvl4pPr indent="0">
              <a:buNone/>
              <a:defRPr sz="2400"/>
            </a:lvl4pPr>
            <a:lvl5pPr indent="0">
              <a:buNone/>
              <a:defRPr sz="2400"/>
            </a:lvl5pPr>
          </a:lstStyle>
          <a:p>
            <a:pPr lvl="0"/>
            <a:r>
              <a:rPr lang="en-GB" dirty="0" smtClean="0"/>
              <a:t>Here are some notes about this chart.</a:t>
            </a:r>
            <a:endParaRPr lang="en-GB" dirty="0"/>
          </a:p>
        </p:txBody>
      </p:sp>
      <p:pic>
        <p:nvPicPr>
          <p:cNvPr id="22" name="Picture 21" descr="qaa_4 col.png"/>
          <p:cNvPicPr>
            <a:picLocks noChangeAspect="1"/>
          </p:cNvPicPr>
          <p:nvPr userDrawn="1"/>
        </p:nvPicPr>
        <p:blipFill>
          <a:blip r:embed="rId2" cstate="print"/>
          <a:stretch>
            <a:fillRect/>
          </a:stretch>
        </p:blipFill>
        <p:spPr>
          <a:xfrm>
            <a:off x="467544" y="6153375"/>
            <a:ext cx="1008112" cy="371969"/>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e charts">
    <p:spTree>
      <p:nvGrpSpPr>
        <p:cNvPr id="1" name=""/>
        <p:cNvGrpSpPr/>
        <p:nvPr/>
      </p:nvGrpSpPr>
      <p:grpSpPr>
        <a:xfrm>
          <a:off x="0" y="0"/>
          <a:ext cx="0" cy="0"/>
          <a:chOff x="0" y="0"/>
          <a:chExt cx="0" cy="0"/>
        </a:xfrm>
      </p:grpSpPr>
      <p:sp>
        <p:nvSpPr>
          <p:cNvPr id="15" name="Text Placeholder 14"/>
          <p:cNvSpPr>
            <a:spLocks noGrp="1"/>
          </p:cNvSpPr>
          <p:nvPr>
            <p:ph type="body" sz="quarter" idx="14" hasCustomPrompt="1"/>
          </p:nvPr>
        </p:nvSpPr>
        <p:spPr>
          <a:xfrm>
            <a:off x="827584" y="836712"/>
            <a:ext cx="7560840" cy="720080"/>
          </a:xfrm>
          <a:prstGeom prst="rect">
            <a:avLst/>
          </a:prstGeom>
        </p:spPr>
        <p:txBody>
          <a:bodyPr/>
          <a:lstStyle>
            <a:lvl1pPr marL="0" indent="0" algn="l">
              <a:buFontTx/>
              <a:buNone/>
              <a:defRPr sz="4000" baseline="0"/>
            </a:lvl1pPr>
            <a:lvl2pPr algn="l">
              <a:buFontTx/>
              <a:buNone/>
              <a:defRPr/>
            </a:lvl2pPr>
          </a:lstStyle>
          <a:p>
            <a:pPr lvl="0"/>
            <a:r>
              <a:rPr lang="en-GB" dirty="0" smtClean="0"/>
              <a:t>Compare this data</a:t>
            </a:r>
            <a:endParaRPr lang="en-GB" dirty="0"/>
          </a:p>
        </p:txBody>
      </p:sp>
      <p:sp>
        <p:nvSpPr>
          <p:cNvPr id="14" name="Chart Placeholder 13"/>
          <p:cNvSpPr>
            <a:spLocks noGrp="1"/>
          </p:cNvSpPr>
          <p:nvPr>
            <p:ph type="chart" sz="quarter" idx="15"/>
          </p:nvPr>
        </p:nvSpPr>
        <p:spPr>
          <a:xfrm>
            <a:off x="827088" y="1628775"/>
            <a:ext cx="3744912" cy="3960813"/>
          </a:xfrm>
          <a:prstGeom prst="rect">
            <a:avLst/>
          </a:prstGeom>
        </p:spPr>
        <p:txBody>
          <a:bodyPr/>
          <a:lstStyle>
            <a:lvl1pPr>
              <a:buFontTx/>
              <a:buNone/>
              <a:defRPr/>
            </a:lvl1pPr>
          </a:lstStyle>
          <a:p>
            <a:endParaRPr lang="en-GB" dirty="0"/>
          </a:p>
        </p:txBody>
      </p:sp>
      <p:sp>
        <p:nvSpPr>
          <p:cNvPr id="12" name="Chart Placeholder 13"/>
          <p:cNvSpPr>
            <a:spLocks noGrp="1"/>
          </p:cNvSpPr>
          <p:nvPr>
            <p:ph type="chart" sz="quarter" idx="16"/>
          </p:nvPr>
        </p:nvSpPr>
        <p:spPr>
          <a:xfrm>
            <a:off x="4644008" y="1628800"/>
            <a:ext cx="3744912" cy="3960813"/>
          </a:xfrm>
          <a:prstGeom prst="rect">
            <a:avLst/>
          </a:prstGeom>
        </p:spPr>
        <p:txBody>
          <a:bodyPr/>
          <a:lstStyle>
            <a:lvl1pPr>
              <a:buFontTx/>
              <a:buNone/>
              <a:defRPr/>
            </a:lvl1pPr>
          </a:lstStyle>
          <a:p>
            <a:endParaRPr lang="en-GB" dirty="0"/>
          </a:p>
        </p:txBody>
      </p:sp>
      <p:pic>
        <p:nvPicPr>
          <p:cNvPr id="19" name="Picture 18" descr="qaa_4 col.png"/>
          <p:cNvPicPr>
            <a:picLocks noChangeAspect="1"/>
          </p:cNvPicPr>
          <p:nvPr userDrawn="1"/>
        </p:nvPicPr>
        <p:blipFill>
          <a:blip r:embed="rId2" cstate="print"/>
          <a:stretch>
            <a:fillRect/>
          </a:stretch>
        </p:blipFill>
        <p:spPr>
          <a:xfrm>
            <a:off x="467544" y="6153375"/>
            <a:ext cx="1008112" cy="371969"/>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Heading with image and text">
    <p:spTree>
      <p:nvGrpSpPr>
        <p:cNvPr id="1" name=""/>
        <p:cNvGrpSpPr/>
        <p:nvPr/>
      </p:nvGrpSpPr>
      <p:grpSpPr>
        <a:xfrm>
          <a:off x="0" y="0"/>
          <a:ext cx="0" cy="0"/>
          <a:chOff x="0" y="0"/>
          <a:chExt cx="0" cy="0"/>
        </a:xfrm>
      </p:grpSpPr>
      <p:sp>
        <p:nvSpPr>
          <p:cNvPr id="15" name="Text Placeholder 14"/>
          <p:cNvSpPr>
            <a:spLocks noGrp="1"/>
          </p:cNvSpPr>
          <p:nvPr>
            <p:ph type="body" sz="quarter" idx="14" hasCustomPrompt="1"/>
          </p:nvPr>
        </p:nvSpPr>
        <p:spPr>
          <a:xfrm>
            <a:off x="827584" y="836712"/>
            <a:ext cx="7560840" cy="720080"/>
          </a:xfrm>
          <a:prstGeom prst="rect">
            <a:avLst/>
          </a:prstGeom>
        </p:spPr>
        <p:txBody>
          <a:bodyPr/>
          <a:lstStyle>
            <a:lvl1pPr marL="0" indent="0" algn="l">
              <a:buFontTx/>
              <a:buNone/>
              <a:defRPr sz="4000" baseline="0"/>
            </a:lvl1pPr>
            <a:lvl2pPr algn="l">
              <a:buFontTx/>
              <a:buNone/>
              <a:defRPr/>
            </a:lvl2pPr>
          </a:lstStyle>
          <a:p>
            <a:pPr lvl="0"/>
            <a:r>
              <a:rPr lang="en-US" dirty="0" smtClean="0"/>
              <a:t>Here is an image with text</a:t>
            </a:r>
            <a:endParaRPr lang="en-GB" dirty="0"/>
          </a:p>
        </p:txBody>
      </p:sp>
      <p:sp>
        <p:nvSpPr>
          <p:cNvPr id="18" name="Text Placeholder 17"/>
          <p:cNvSpPr>
            <a:spLocks noGrp="1"/>
          </p:cNvSpPr>
          <p:nvPr>
            <p:ph type="body" sz="quarter" idx="16" hasCustomPrompt="1"/>
          </p:nvPr>
        </p:nvSpPr>
        <p:spPr>
          <a:xfrm>
            <a:off x="827584" y="1628800"/>
            <a:ext cx="4464496" cy="3960465"/>
          </a:xfrm>
          <a:prstGeom prst="rect">
            <a:avLst/>
          </a:prstGeom>
        </p:spPr>
        <p:txBody>
          <a:bodyPr>
            <a:normAutofit/>
          </a:bodyPr>
          <a:lstStyle>
            <a:lvl1pPr marL="0" indent="0">
              <a:buNone/>
              <a:defRPr sz="2400" baseline="0"/>
            </a:lvl1pPr>
            <a:lvl2pPr indent="0">
              <a:buNone/>
              <a:defRPr sz="2400"/>
            </a:lvl2pPr>
            <a:lvl3pPr indent="0">
              <a:buNone/>
              <a:defRPr sz="2400"/>
            </a:lvl3pPr>
            <a:lvl4pPr indent="0">
              <a:buNone/>
              <a:defRPr sz="2400"/>
            </a:lvl4pPr>
            <a:lvl5pPr indent="0">
              <a:buNone/>
              <a:defRPr sz="2400"/>
            </a:lvl5pPr>
          </a:lstStyle>
          <a:p>
            <a:pPr lvl="0"/>
            <a:r>
              <a:rPr lang="en-GB" dirty="0" smtClean="0"/>
              <a:t>Here are some notes about this chart.</a:t>
            </a:r>
            <a:endParaRPr lang="en-GB" dirty="0"/>
          </a:p>
        </p:txBody>
      </p:sp>
      <p:sp>
        <p:nvSpPr>
          <p:cNvPr id="13" name="Picture Placeholder 12"/>
          <p:cNvSpPr>
            <a:spLocks noGrp="1"/>
          </p:cNvSpPr>
          <p:nvPr>
            <p:ph type="pic" sz="quarter" idx="17"/>
          </p:nvPr>
        </p:nvSpPr>
        <p:spPr>
          <a:xfrm>
            <a:off x="5364163" y="1628775"/>
            <a:ext cx="3024261" cy="3960813"/>
          </a:xfrm>
          <a:prstGeom prst="rect">
            <a:avLst/>
          </a:prstGeom>
        </p:spPr>
        <p:txBody>
          <a:bodyPr/>
          <a:lstStyle>
            <a:lvl1pPr>
              <a:buFontTx/>
              <a:buNone/>
              <a:defRPr/>
            </a:lvl1pPr>
          </a:lstStyle>
          <a:p>
            <a:endParaRPr lang="en-GB"/>
          </a:p>
        </p:txBody>
      </p:sp>
      <p:pic>
        <p:nvPicPr>
          <p:cNvPr id="24" name="Picture 23" descr="qaa_4 col.png"/>
          <p:cNvPicPr>
            <a:picLocks noChangeAspect="1"/>
          </p:cNvPicPr>
          <p:nvPr userDrawn="1"/>
        </p:nvPicPr>
        <p:blipFill>
          <a:blip r:embed="rId2" cstate="print"/>
          <a:stretch>
            <a:fillRect/>
          </a:stretch>
        </p:blipFill>
        <p:spPr>
          <a:xfrm>
            <a:off x="467544" y="6153375"/>
            <a:ext cx="1008112" cy="371969"/>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70" r:id="rId2"/>
    <p:sldLayoutId id="2147483667" r:id="rId3"/>
    <p:sldLayoutId id="2147483651" r:id="rId4"/>
    <p:sldLayoutId id="2147483669" r:id="rId5"/>
    <p:sldLayoutId id="2147483665" r:id="rId6"/>
    <p:sldLayoutId id="2147483661" r:id="rId7"/>
    <p:sldLayoutId id="2147483662" r:id="rId8"/>
    <p:sldLayoutId id="2147483663" r:id="rId9"/>
    <p:sldLayoutId id="2147483668" r:id="rId10"/>
    <p:sldLayoutId id="2147483664" r:id="rId11"/>
    <p:sldLayoutId id="2147483666" r:id="rId12"/>
    <p:sldLayoutId id="2147483660" r:id="rId1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10.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hyperlink" Target="http://www.qaa.ac.uk/en/Publications/Documents/Guidance-FDAP-to-TDAP.pdf" TargetMode="External"/><Relationship Id="rId2" Type="http://schemas.openxmlformats.org/officeDocument/2006/relationships/notesSlide" Target="../notesSlides/notesSlide8.xml"/><Relationship Id="rId1" Type="http://schemas.openxmlformats.org/officeDocument/2006/relationships/slideLayout" Target="../slideLayouts/slideLayout10.xml"/><Relationship Id="rId6" Type="http://schemas.openxmlformats.org/officeDocument/2006/relationships/hyperlink" Target="http://www.qaa.ac.uk/en/Publications/Documents/Guidance-FDAP-TDAP.pdf" TargetMode="External"/><Relationship Id="rId5" Type="http://schemas.openxmlformats.org/officeDocument/2006/relationships/hyperlink" Target="http://www.qaa.ac.uk/en/Publications/Documents/DAP-Handbook-14.pdf" TargetMode="External"/><Relationship Id="rId4" Type="http://schemas.openxmlformats.org/officeDocument/2006/relationships/hyperlink" Target="http://www.qaa.ac.uk/degree-awarding-powers"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755576" y="2924945"/>
            <a:ext cx="7777360" cy="1008112"/>
          </a:xfrm>
        </p:spPr>
        <p:txBody>
          <a:bodyPr/>
          <a:lstStyle/>
          <a:p>
            <a:r>
              <a:rPr lang="en-GB" dirty="0" smtClean="0"/>
              <a:t>Degree Awarding Powers</a:t>
            </a:r>
            <a:endParaRPr lang="en-GB" dirty="0"/>
          </a:p>
        </p:txBody>
      </p:sp>
      <p:sp>
        <p:nvSpPr>
          <p:cNvPr id="3" name="Text Placeholder 2"/>
          <p:cNvSpPr>
            <a:spLocks noGrp="1"/>
          </p:cNvSpPr>
          <p:nvPr>
            <p:ph type="body" sz="quarter" idx="14"/>
          </p:nvPr>
        </p:nvSpPr>
        <p:spPr>
          <a:xfrm>
            <a:off x="755576" y="3933057"/>
            <a:ext cx="7776864" cy="1512167"/>
          </a:xfrm>
        </p:spPr>
        <p:txBody>
          <a:bodyPr>
            <a:noAutofit/>
          </a:bodyPr>
          <a:lstStyle/>
          <a:p>
            <a:r>
              <a:rPr lang="en-GB" sz="2400" dirty="0" smtClean="0">
                <a:solidFill>
                  <a:schemeClr val="tx2"/>
                </a:solidFill>
              </a:rPr>
              <a:t>Matthew Cott</a:t>
            </a:r>
          </a:p>
          <a:p>
            <a:r>
              <a:rPr lang="en-GB" sz="2400" dirty="0" smtClean="0">
                <a:solidFill>
                  <a:schemeClr val="tx2"/>
                </a:solidFill>
              </a:rPr>
              <a:t>Head of Degree Awarding Powers </a:t>
            </a:r>
          </a:p>
          <a:p>
            <a:r>
              <a:rPr lang="en-GB" sz="2400" dirty="0" smtClean="0">
                <a:solidFill>
                  <a:schemeClr val="tx2"/>
                </a:solidFill>
              </a:rPr>
              <a:t>&amp; University Title (interim) </a:t>
            </a:r>
          </a:p>
          <a:p>
            <a:endParaRPr lang="en-GB" sz="2400" dirty="0" smtClean="0">
              <a:solidFill>
                <a:schemeClr val="tx2"/>
              </a:solidFill>
            </a:endParaRPr>
          </a:p>
          <a:p>
            <a:r>
              <a:rPr lang="en-GB" sz="2400" dirty="0" smtClean="0"/>
              <a:t>2 June 2016</a:t>
            </a:r>
            <a:endParaRPr lang="en-GB"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descr="LightBlueBottom.png"/>
          <p:cNvPicPr>
            <a:picLocks noGrp="1" noChangeAspect="1"/>
          </p:cNvPicPr>
          <p:nvPr>
            <p:ph type="pic" sz="quarter" idx="10"/>
          </p:nvPr>
        </p:nvPicPr>
        <p:blipFill>
          <a:blip r:embed="rId3" cstate="print"/>
          <a:stretch>
            <a:fillRect/>
          </a:stretch>
        </p:blipFill>
        <p:spPr>
          <a:xfrm>
            <a:off x="0" y="0"/>
            <a:ext cx="9144000" cy="6858000"/>
          </a:xfrm>
        </p:spPr>
      </p:pic>
      <p:sp>
        <p:nvSpPr>
          <p:cNvPr id="2" name="Content Placeholder 1"/>
          <p:cNvSpPr>
            <a:spLocks noGrp="1"/>
          </p:cNvSpPr>
          <p:nvPr>
            <p:ph sz="quarter" idx="4294967295"/>
          </p:nvPr>
        </p:nvSpPr>
        <p:spPr>
          <a:xfrm>
            <a:off x="827584" y="1124744"/>
            <a:ext cx="7560840" cy="4824536"/>
          </a:xfrm>
          <a:prstGeom prst="rect">
            <a:avLst/>
          </a:prstGeom>
        </p:spPr>
        <p:txBody>
          <a:bodyPr/>
          <a:lstStyle/>
          <a:p>
            <a:pPr>
              <a:spcAft>
                <a:spcPts val="600"/>
              </a:spcAft>
              <a:defRPr/>
            </a:pPr>
            <a:r>
              <a:rPr lang="en-GB" sz="2400" dirty="0" smtClean="0">
                <a:solidFill>
                  <a:schemeClr val="accent4">
                    <a:lumMod val="75000"/>
                  </a:schemeClr>
                </a:solidFill>
              </a:rPr>
              <a:t>Track </a:t>
            </a:r>
            <a:r>
              <a:rPr lang="en-GB" sz="2400" dirty="0">
                <a:solidFill>
                  <a:schemeClr val="accent4">
                    <a:lumMod val="75000"/>
                  </a:schemeClr>
                </a:solidFill>
              </a:rPr>
              <a:t>record</a:t>
            </a:r>
          </a:p>
          <a:p>
            <a:pPr>
              <a:spcAft>
                <a:spcPts val="600"/>
              </a:spcAft>
              <a:defRPr/>
            </a:pPr>
            <a:r>
              <a:rPr lang="en-GB" sz="2400" dirty="0" smtClean="0">
                <a:solidFill>
                  <a:schemeClr val="accent4">
                    <a:lumMod val="75000"/>
                  </a:schemeClr>
                </a:solidFill>
              </a:rPr>
              <a:t>Probationary, full and indefinite DAPs</a:t>
            </a:r>
          </a:p>
          <a:p>
            <a:pPr>
              <a:spcAft>
                <a:spcPts val="600"/>
              </a:spcAft>
              <a:defRPr/>
            </a:pPr>
            <a:r>
              <a:rPr lang="en-GB" sz="2400" dirty="0" smtClean="0">
                <a:solidFill>
                  <a:schemeClr val="accent4">
                    <a:lumMod val="75000"/>
                  </a:schemeClr>
                </a:solidFill>
              </a:rPr>
              <a:t>Single subject, Bachelor-only</a:t>
            </a:r>
          </a:p>
          <a:p>
            <a:pPr>
              <a:spcAft>
                <a:spcPts val="600"/>
              </a:spcAft>
              <a:defRPr/>
            </a:pPr>
            <a:r>
              <a:rPr lang="en-GB" sz="2400" dirty="0">
                <a:solidFill>
                  <a:schemeClr val="accent4">
                    <a:lumMod val="75000"/>
                  </a:schemeClr>
                </a:solidFill>
              </a:rPr>
              <a:t>Role of Office for Students</a:t>
            </a:r>
          </a:p>
          <a:p>
            <a:pPr>
              <a:spcAft>
                <a:spcPts val="600"/>
              </a:spcAft>
              <a:defRPr/>
            </a:pPr>
            <a:r>
              <a:rPr lang="en-GB" sz="2400" dirty="0" smtClean="0">
                <a:solidFill>
                  <a:schemeClr val="accent4">
                    <a:lumMod val="75000"/>
                  </a:schemeClr>
                </a:solidFill>
              </a:rPr>
              <a:t>Vary or remove DAPs</a:t>
            </a:r>
          </a:p>
          <a:p>
            <a:pPr>
              <a:spcAft>
                <a:spcPts val="600"/>
              </a:spcAft>
              <a:defRPr/>
            </a:pPr>
            <a:r>
              <a:rPr lang="en-GB" sz="2400" dirty="0" smtClean="0">
                <a:solidFill>
                  <a:schemeClr val="accent4">
                    <a:lumMod val="75000"/>
                  </a:schemeClr>
                </a:solidFill>
              </a:rPr>
              <a:t>BIS to consult on new DAPs and UT process</a:t>
            </a:r>
          </a:p>
          <a:p>
            <a:pPr>
              <a:spcAft>
                <a:spcPts val="600"/>
              </a:spcAft>
              <a:defRPr/>
            </a:pPr>
            <a:r>
              <a:rPr lang="en-GB" sz="2400" dirty="0" smtClean="0">
                <a:solidFill>
                  <a:schemeClr val="accent4">
                    <a:lumMod val="75000"/>
                  </a:schemeClr>
                </a:solidFill>
              </a:rPr>
              <a:t>Detail on the nature of future DAPs scrutiny</a:t>
            </a:r>
          </a:p>
          <a:p>
            <a:pPr>
              <a:spcAft>
                <a:spcPts val="600"/>
              </a:spcAft>
              <a:defRPr/>
            </a:pPr>
            <a:r>
              <a:rPr lang="en-GB" sz="2400" dirty="0" smtClean="0">
                <a:solidFill>
                  <a:schemeClr val="accent4">
                    <a:lumMod val="75000"/>
                  </a:schemeClr>
                </a:solidFill>
              </a:rPr>
              <a:t>Questions for applicants about when to apply</a:t>
            </a:r>
          </a:p>
        </p:txBody>
      </p:sp>
      <p:sp>
        <p:nvSpPr>
          <p:cNvPr id="5" name="TextBox 4"/>
          <p:cNvSpPr txBox="1"/>
          <p:nvPr/>
        </p:nvSpPr>
        <p:spPr>
          <a:xfrm>
            <a:off x="1043608" y="450005"/>
            <a:ext cx="6984776" cy="584775"/>
          </a:xfrm>
          <a:prstGeom prst="rect">
            <a:avLst/>
          </a:prstGeom>
          <a:noFill/>
        </p:spPr>
        <p:txBody>
          <a:bodyPr wrap="square" rtlCol="0">
            <a:spAutoFit/>
          </a:bodyPr>
          <a:lstStyle/>
          <a:p>
            <a:pPr algn="ctr"/>
            <a:r>
              <a:rPr lang="en-US" sz="3200" dirty="0" smtClean="0"/>
              <a:t>White Paper reforms</a:t>
            </a:r>
            <a:endParaRPr lang="en-GB" sz="3200" dirty="0"/>
          </a:p>
        </p:txBody>
      </p:sp>
    </p:spTree>
    <p:extLst>
      <p:ext uri="{BB962C8B-B14F-4D97-AF65-F5344CB8AC3E}">
        <p14:creationId xmlns:p14="http://schemas.microsoft.com/office/powerpoint/2010/main" val="32032059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descr="LightBlueBottom.png"/>
          <p:cNvPicPr>
            <a:picLocks noGrp="1" noChangeAspect="1"/>
          </p:cNvPicPr>
          <p:nvPr>
            <p:ph type="pic" sz="quarter" idx="10"/>
          </p:nvPr>
        </p:nvPicPr>
        <p:blipFill>
          <a:blip r:embed="rId3" cstate="print"/>
          <a:stretch>
            <a:fillRect/>
          </a:stretch>
        </p:blipFill>
        <p:spPr>
          <a:xfrm>
            <a:off x="19144" y="0"/>
            <a:ext cx="9144000" cy="6858000"/>
          </a:xfrm>
        </p:spPr>
      </p:pic>
      <p:sp>
        <p:nvSpPr>
          <p:cNvPr id="5" name="TextBox 4"/>
          <p:cNvSpPr txBox="1"/>
          <p:nvPr/>
        </p:nvSpPr>
        <p:spPr>
          <a:xfrm>
            <a:off x="1043608" y="548680"/>
            <a:ext cx="6984776" cy="584775"/>
          </a:xfrm>
          <a:prstGeom prst="rect">
            <a:avLst/>
          </a:prstGeom>
          <a:noFill/>
        </p:spPr>
        <p:txBody>
          <a:bodyPr wrap="square" rtlCol="0">
            <a:spAutoFit/>
          </a:bodyPr>
          <a:lstStyle/>
          <a:p>
            <a:pPr algn="ctr"/>
            <a:r>
              <a:rPr lang="en-US" sz="3200" b="1" dirty="0" smtClean="0"/>
              <a:t>Criteria for T/FDAP</a:t>
            </a:r>
            <a:endParaRPr lang="en-GB" sz="3200" b="1" dirty="0"/>
          </a:p>
        </p:txBody>
      </p:sp>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70758" y="2132856"/>
            <a:ext cx="2730161" cy="2160240"/>
          </a:xfrm>
          <a:prstGeom prst="rect">
            <a:avLst/>
          </a:prstGeom>
        </p:spPr>
      </p:pic>
      <p:sp>
        <p:nvSpPr>
          <p:cNvPr id="6" name="TextBox 5"/>
          <p:cNvSpPr txBox="1"/>
          <p:nvPr/>
        </p:nvSpPr>
        <p:spPr>
          <a:xfrm>
            <a:off x="827584" y="1584909"/>
            <a:ext cx="2592288" cy="1200329"/>
          </a:xfrm>
          <a:prstGeom prst="rect">
            <a:avLst/>
          </a:prstGeom>
          <a:noFill/>
        </p:spPr>
        <p:txBody>
          <a:bodyPr wrap="square" rtlCol="0">
            <a:spAutoFit/>
          </a:bodyPr>
          <a:lstStyle/>
          <a:p>
            <a:r>
              <a:rPr lang="en-US" sz="2400" dirty="0" smtClean="0"/>
              <a:t>Governance &amp; </a:t>
            </a:r>
          </a:p>
          <a:p>
            <a:r>
              <a:rPr lang="en-US" sz="2400" dirty="0" smtClean="0"/>
              <a:t>academic </a:t>
            </a:r>
          </a:p>
          <a:p>
            <a:r>
              <a:rPr lang="en-US" sz="2400" dirty="0" smtClean="0"/>
              <a:t>management</a:t>
            </a:r>
            <a:endParaRPr lang="en-GB" sz="2400" dirty="0"/>
          </a:p>
        </p:txBody>
      </p:sp>
      <p:sp>
        <p:nvSpPr>
          <p:cNvPr id="7" name="TextBox 6"/>
          <p:cNvSpPr txBox="1"/>
          <p:nvPr/>
        </p:nvSpPr>
        <p:spPr>
          <a:xfrm>
            <a:off x="827584" y="3164122"/>
            <a:ext cx="2592288" cy="1569660"/>
          </a:xfrm>
          <a:prstGeom prst="rect">
            <a:avLst/>
          </a:prstGeom>
          <a:noFill/>
        </p:spPr>
        <p:txBody>
          <a:bodyPr wrap="square" rtlCol="0">
            <a:spAutoFit/>
          </a:bodyPr>
          <a:lstStyle/>
          <a:p>
            <a:r>
              <a:rPr lang="en-US" sz="2400" dirty="0" smtClean="0"/>
              <a:t>Academic standards </a:t>
            </a:r>
          </a:p>
          <a:p>
            <a:r>
              <a:rPr lang="en-US" sz="2400" dirty="0" smtClean="0"/>
              <a:t>&amp; quality assurance</a:t>
            </a:r>
            <a:endParaRPr lang="en-GB" sz="2400" dirty="0"/>
          </a:p>
        </p:txBody>
      </p:sp>
      <p:sp>
        <p:nvSpPr>
          <p:cNvPr id="8" name="TextBox 7"/>
          <p:cNvSpPr txBox="1"/>
          <p:nvPr/>
        </p:nvSpPr>
        <p:spPr>
          <a:xfrm>
            <a:off x="6365340" y="1484784"/>
            <a:ext cx="2724176" cy="1569660"/>
          </a:xfrm>
          <a:prstGeom prst="rect">
            <a:avLst/>
          </a:prstGeom>
          <a:noFill/>
        </p:spPr>
        <p:txBody>
          <a:bodyPr wrap="square" rtlCol="0">
            <a:spAutoFit/>
          </a:bodyPr>
          <a:lstStyle/>
          <a:p>
            <a:r>
              <a:rPr lang="en-US" sz="2400" dirty="0" smtClean="0"/>
              <a:t>Scholarship &amp; pedagogical effectiveness of academic staff</a:t>
            </a:r>
            <a:endParaRPr lang="en-GB" sz="2400" dirty="0"/>
          </a:p>
        </p:txBody>
      </p:sp>
      <p:sp>
        <p:nvSpPr>
          <p:cNvPr id="9" name="TextBox 8"/>
          <p:cNvSpPr txBox="1"/>
          <p:nvPr/>
        </p:nvSpPr>
        <p:spPr>
          <a:xfrm>
            <a:off x="6373124" y="3208930"/>
            <a:ext cx="2724176" cy="1569660"/>
          </a:xfrm>
          <a:prstGeom prst="rect">
            <a:avLst/>
          </a:prstGeom>
          <a:noFill/>
        </p:spPr>
        <p:txBody>
          <a:bodyPr wrap="square" rtlCol="0">
            <a:spAutoFit/>
          </a:bodyPr>
          <a:lstStyle/>
          <a:p>
            <a:r>
              <a:rPr lang="en-US" sz="2400" dirty="0" smtClean="0"/>
              <a:t>Environment supporting the delivery of HE </a:t>
            </a:r>
            <a:r>
              <a:rPr lang="en-US" sz="2400" dirty="0" err="1" smtClean="0"/>
              <a:t>programmes</a:t>
            </a:r>
            <a:endParaRPr lang="en-GB" sz="2400" dirty="0"/>
          </a:p>
        </p:txBody>
      </p:sp>
    </p:spTree>
    <p:extLst>
      <p:ext uri="{BB962C8B-B14F-4D97-AF65-F5344CB8AC3E}">
        <p14:creationId xmlns:p14="http://schemas.microsoft.com/office/powerpoint/2010/main" val="34588062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descr="LightBlueBottom.png"/>
          <p:cNvPicPr>
            <a:picLocks noGrp="1" noChangeAspect="1"/>
          </p:cNvPicPr>
          <p:nvPr>
            <p:ph type="pic" sz="quarter" idx="10"/>
          </p:nvPr>
        </p:nvPicPr>
        <p:blipFill>
          <a:blip r:embed="rId3" cstate="print"/>
          <a:stretch>
            <a:fillRect/>
          </a:stretch>
        </p:blipFill>
        <p:spPr>
          <a:xfrm>
            <a:off x="19144" y="0"/>
            <a:ext cx="9144000" cy="6858000"/>
          </a:xfrm>
        </p:spPr>
      </p:pic>
      <p:sp>
        <p:nvSpPr>
          <p:cNvPr id="5" name="TextBox 4"/>
          <p:cNvSpPr txBox="1"/>
          <p:nvPr/>
        </p:nvSpPr>
        <p:spPr>
          <a:xfrm>
            <a:off x="1043608" y="548680"/>
            <a:ext cx="6984776" cy="584775"/>
          </a:xfrm>
          <a:prstGeom prst="rect">
            <a:avLst/>
          </a:prstGeom>
          <a:noFill/>
        </p:spPr>
        <p:txBody>
          <a:bodyPr wrap="square" rtlCol="0">
            <a:spAutoFit/>
          </a:bodyPr>
          <a:lstStyle/>
          <a:p>
            <a:pPr algn="ctr"/>
            <a:r>
              <a:rPr lang="en-US" sz="3200" b="1" dirty="0" smtClean="0"/>
              <a:t>Criteria for RDAP</a:t>
            </a:r>
            <a:endParaRPr lang="en-GB" sz="3200" b="1" dirty="0"/>
          </a:p>
        </p:txBody>
      </p:sp>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70758" y="2132856"/>
            <a:ext cx="2730161" cy="2160240"/>
          </a:xfrm>
          <a:prstGeom prst="rect">
            <a:avLst/>
          </a:prstGeom>
        </p:spPr>
      </p:pic>
      <p:sp>
        <p:nvSpPr>
          <p:cNvPr id="6" name="TextBox 5"/>
          <p:cNvSpPr txBox="1"/>
          <p:nvPr/>
        </p:nvSpPr>
        <p:spPr>
          <a:xfrm>
            <a:off x="827584" y="1584909"/>
            <a:ext cx="2592288" cy="461665"/>
          </a:xfrm>
          <a:prstGeom prst="rect">
            <a:avLst/>
          </a:prstGeom>
          <a:noFill/>
        </p:spPr>
        <p:txBody>
          <a:bodyPr wrap="square" rtlCol="0">
            <a:spAutoFit/>
          </a:bodyPr>
          <a:lstStyle/>
          <a:p>
            <a:r>
              <a:rPr lang="en-US" sz="2400" dirty="0" smtClean="0"/>
              <a:t>Academic staff</a:t>
            </a:r>
            <a:endParaRPr lang="en-GB" sz="2400" dirty="0"/>
          </a:p>
        </p:txBody>
      </p:sp>
      <p:sp>
        <p:nvSpPr>
          <p:cNvPr id="7" name="TextBox 6"/>
          <p:cNvSpPr txBox="1"/>
          <p:nvPr/>
        </p:nvSpPr>
        <p:spPr>
          <a:xfrm>
            <a:off x="827584" y="3164122"/>
            <a:ext cx="2592288" cy="1200329"/>
          </a:xfrm>
          <a:prstGeom prst="rect">
            <a:avLst/>
          </a:prstGeom>
          <a:noFill/>
        </p:spPr>
        <p:txBody>
          <a:bodyPr wrap="square" rtlCol="0">
            <a:spAutoFit/>
          </a:bodyPr>
          <a:lstStyle/>
          <a:p>
            <a:r>
              <a:rPr lang="en-US" sz="2400" dirty="0" smtClean="0"/>
              <a:t>Doctoral degree </a:t>
            </a:r>
            <a:r>
              <a:rPr lang="en-US" sz="2400" dirty="0" err="1" smtClean="0"/>
              <a:t>conferments</a:t>
            </a:r>
            <a:r>
              <a:rPr lang="en-US" sz="2400" dirty="0" smtClean="0"/>
              <a:t> </a:t>
            </a:r>
          </a:p>
          <a:p>
            <a:r>
              <a:rPr lang="en-US" sz="2400" dirty="0" smtClean="0"/>
              <a:t>(30 min.)</a:t>
            </a:r>
            <a:endParaRPr lang="en-GB" sz="2400" dirty="0"/>
          </a:p>
        </p:txBody>
      </p:sp>
      <p:sp>
        <p:nvSpPr>
          <p:cNvPr id="8" name="TextBox 7"/>
          <p:cNvSpPr txBox="1"/>
          <p:nvPr/>
        </p:nvSpPr>
        <p:spPr>
          <a:xfrm>
            <a:off x="6365340" y="1484784"/>
            <a:ext cx="2724176" cy="461665"/>
          </a:xfrm>
          <a:prstGeom prst="rect">
            <a:avLst/>
          </a:prstGeom>
          <a:noFill/>
        </p:spPr>
        <p:txBody>
          <a:bodyPr wrap="square" rtlCol="0">
            <a:spAutoFit/>
          </a:bodyPr>
          <a:lstStyle/>
          <a:p>
            <a:r>
              <a:rPr lang="en-US" sz="2400" dirty="0" smtClean="0"/>
              <a:t>National guidance</a:t>
            </a:r>
            <a:endParaRPr lang="en-GB" sz="2400" dirty="0"/>
          </a:p>
        </p:txBody>
      </p:sp>
      <p:sp>
        <p:nvSpPr>
          <p:cNvPr id="9" name="TextBox 8"/>
          <p:cNvSpPr txBox="1"/>
          <p:nvPr/>
        </p:nvSpPr>
        <p:spPr>
          <a:xfrm>
            <a:off x="6373124" y="3208930"/>
            <a:ext cx="2724176" cy="830997"/>
          </a:xfrm>
          <a:prstGeom prst="rect">
            <a:avLst/>
          </a:prstGeom>
          <a:noFill/>
        </p:spPr>
        <p:txBody>
          <a:bodyPr wrap="square" rtlCol="0">
            <a:spAutoFit/>
          </a:bodyPr>
          <a:lstStyle/>
          <a:p>
            <a:r>
              <a:rPr lang="en-US" sz="2400" dirty="0" smtClean="0"/>
              <a:t>Exercising TDAP responsibilities</a:t>
            </a:r>
            <a:endParaRPr lang="en-GB" sz="2400" dirty="0"/>
          </a:p>
        </p:txBody>
      </p:sp>
    </p:spTree>
    <p:extLst>
      <p:ext uri="{BB962C8B-B14F-4D97-AF65-F5344CB8AC3E}">
        <p14:creationId xmlns:p14="http://schemas.microsoft.com/office/powerpoint/2010/main" val="8670897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descr="LightBlueBottom.png"/>
          <p:cNvPicPr>
            <a:picLocks noGrp="1" noChangeAspect="1"/>
          </p:cNvPicPr>
          <p:nvPr>
            <p:ph type="pic" sz="quarter" idx="10"/>
          </p:nvPr>
        </p:nvPicPr>
        <p:blipFill>
          <a:blip r:embed="rId3" cstate="print"/>
          <a:stretch>
            <a:fillRect/>
          </a:stretch>
        </p:blipFill>
        <p:spPr>
          <a:xfrm>
            <a:off x="0" y="0"/>
            <a:ext cx="9144000" cy="6858000"/>
          </a:xfrm>
        </p:spPr>
      </p:pic>
      <p:sp>
        <p:nvSpPr>
          <p:cNvPr id="2" name="Content Placeholder 1"/>
          <p:cNvSpPr>
            <a:spLocks noGrp="1"/>
          </p:cNvSpPr>
          <p:nvPr>
            <p:ph sz="quarter" idx="4294967295"/>
          </p:nvPr>
        </p:nvSpPr>
        <p:spPr>
          <a:xfrm>
            <a:off x="827584" y="1124744"/>
            <a:ext cx="7560840" cy="4104456"/>
          </a:xfrm>
          <a:prstGeom prst="rect">
            <a:avLst/>
          </a:prstGeom>
        </p:spPr>
        <p:txBody>
          <a:bodyPr/>
          <a:lstStyle/>
          <a:p>
            <a:pPr marL="0" indent="0">
              <a:spcAft>
                <a:spcPts val="600"/>
              </a:spcAft>
              <a:buNone/>
              <a:defRPr/>
            </a:pPr>
            <a:r>
              <a:rPr lang="en-GB" sz="2000" i="1" dirty="0">
                <a:solidFill>
                  <a:schemeClr val="accent4">
                    <a:lumMod val="75000"/>
                  </a:schemeClr>
                </a:solidFill>
              </a:rPr>
              <a:t>The overarching requirement for degree awarding powers is that ‘</a:t>
            </a:r>
            <a:r>
              <a:rPr lang="en-GB" sz="2000" i="1" dirty="0" smtClean="0">
                <a:solidFill>
                  <a:schemeClr val="accent4">
                    <a:lumMod val="75000"/>
                  </a:schemeClr>
                </a:solidFill>
              </a:rPr>
              <a:t>an institution </a:t>
            </a:r>
            <a:r>
              <a:rPr lang="en-GB" sz="2000" i="1" dirty="0">
                <a:solidFill>
                  <a:schemeClr val="accent4">
                    <a:lumMod val="75000"/>
                  </a:schemeClr>
                </a:solidFill>
              </a:rPr>
              <a:t>needs to be </a:t>
            </a:r>
            <a:endParaRPr lang="en-GB" sz="2000" i="1" dirty="0" smtClean="0">
              <a:solidFill>
                <a:schemeClr val="accent4">
                  <a:lumMod val="75000"/>
                </a:schemeClr>
              </a:solidFill>
            </a:endParaRPr>
          </a:p>
          <a:p>
            <a:pPr marL="0" indent="0" algn="r">
              <a:spcAft>
                <a:spcPts val="600"/>
              </a:spcAft>
              <a:buNone/>
              <a:defRPr/>
            </a:pPr>
            <a:r>
              <a:rPr lang="en-GB" sz="2400" b="1" i="1" dirty="0" smtClean="0">
                <a:solidFill>
                  <a:schemeClr val="accent4">
                    <a:lumMod val="75000"/>
                  </a:schemeClr>
                </a:solidFill>
              </a:rPr>
              <a:t>a </a:t>
            </a:r>
            <a:r>
              <a:rPr lang="en-GB" sz="2400" b="1" i="1" dirty="0">
                <a:solidFill>
                  <a:schemeClr val="accent4">
                    <a:lumMod val="75000"/>
                  </a:schemeClr>
                </a:solidFill>
              </a:rPr>
              <a:t>self-critical, cohesive academic </a:t>
            </a:r>
            <a:r>
              <a:rPr lang="en-GB" sz="2400" b="1" i="1" dirty="0" smtClean="0">
                <a:solidFill>
                  <a:schemeClr val="accent4">
                    <a:lumMod val="75000"/>
                  </a:schemeClr>
                </a:solidFill>
              </a:rPr>
              <a:t>community with </a:t>
            </a:r>
            <a:r>
              <a:rPr lang="en-GB" sz="2400" b="1" i="1" dirty="0">
                <a:solidFill>
                  <a:schemeClr val="accent4">
                    <a:lumMod val="75000"/>
                  </a:schemeClr>
                </a:solidFill>
              </a:rPr>
              <a:t>a proven commitment to quality assurance supported </a:t>
            </a:r>
            <a:r>
              <a:rPr lang="en-GB" sz="2400" b="1" i="1" dirty="0" smtClean="0">
                <a:solidFill>
                  <a:schemeClr val="accent4">
                    <a:lumMod val="75000"/>
                  </a:schemeClr>
                </a:solidFill>
              </a:rPr>
              <a:t>by effective </a:t>
            </a:r>
            <a:r>
              <a:rPr lang="en-GB" sz="2400" b="1" i="1" dirty="0">
                <a:solidFill>
                  <a:schemeClr val="accent4">
                    <a:lumMod val="75000"/>
                  </a:schemeClr>
                </a:solidFill>
              </a:rPr>
              <a:t>quality and enhancement systems’</a:t>
            </a:r>
            <a:r>
              <a:rPr lang="en-GB" sz="2400" i="1" dirty="0">
                <a:solidFill>
                  <a:schemeClr val="accent4">
                    <a:lumMod val="75000"/>
                  </a:schemeClr>
                </a:solidFill>
              </a:rPr>
              <a:t> </a:t>
            </a:r>
            <a:endParaRPr lang="en-GB" sz="2400" i="1" dirty="0" smtClean="0">
              <a:solidFill>
                <a:schemeClr val="accent4">
                  <a:lumMod val="75000"/>
                </a:schemeClr>
              </a:solidFill>
            </a:endParaRPr>
          </a:p>
          <a:p>
            <a:pPr marL="0" indent="0">
              <a:spcAft>
                <a:spcPts val="600"/>
              </a:spcAft>
              <a:buNone/>
              <a:defRPr/>
            </a:pPr>
            <a:endParaRPr lang="en-GB" sz="1800" i="1" dirty="0">
              <a:solidFill>
                <a:schemeClr val="accent4">
                  <a:lumMod val="75000"/>
                </a:schemeClr>
              </a:solidFill>
            </a:endParaRPr>
          </a:p>
          <a:p>
            <a:pPr marL="0" indent="0">
              <a:spcAft>
                <a:spcPts val="600"/>
              </a:spcAft>
              <a:buNone/>
              <a:defRPr/>
            </a:pPr>
            <a:r>
              <a:rPr lang="en-GB" sz="1400" dirty="0">
                <a:solidFill>
                  <a:schemeClr val="accent4">
                    <a:lumMod val="75000"/>
                  </a:schemeClr>
                </a:solidFill>
              </a:rPr>
              <a:t>Guidance for Higher Education Providers: Criteria and Process for applying for</a:t>
            </a:r>
          </a:p>
          <a:p>
            <a:pPr marL="0" indent="0">
              <a:spcAft>
                <a:spcPts val="600"/>
              </a:spcAft>
              <a:buNone/>
              <a:defRPr/>
            </a:pPr>
            <a:r>
              <a:rPr lang="en-GB" sz="1400" dirty="0">
                <a:solidFill>
                  <a:schemeClr val="accent4">
                    <a:lumMod val="75000"/>
                  </a:schemeClr>
                </a:solidFill>
              </a:rPr>
              <a:t>Taught Degree Awarding Powers and Research Degree Awarding Powers, BIS,</a:t>
            </a:r>
          </a:p>
          <a:p>
            <a:pPr marL="0" indent="0">
              <a:spcAft>
                <a:spcPts val="600"/>
              </a:spcAft>
              <a:buNone/>
              <a:defRPr/>
            </a:pPr>
            <a:r>
              <a:rPr lang="en-GB" sz="1400" dirty="0">
                <a:solidFill>
                  <a:schemeClr val="accent4">
                    <a:lumMod val="75000"/>
                  </a:schemeClr>
                </a:solidFill>
              </a:rPr>
              <a:t>September 2015</a:t>
            </a:r>
            <a:endParaRPr lang="en-US" sz="1400" dirty="0" smtClean="0">
              <a:solidFill>
                <a:schemeClr val="accent4">
                  <a:lumMod val="75000"/>
                </a:schemeClr>
              </a:solidFill>
            </a:endParaRPr>
          </a:p>
        </p:txBody>
      </p:sp>
      <p:sp>
        <p:nvSpPr>
          <p:cNvPr id="5" name="TextBox 4"/>
          <p:cNvSpPr txBox="1"/>
          <p:nvPr/>
        </p:nvSpPr>
        <p:spPr>
          <a:xfrm>
            <a:off x="972158" y="450005"/>
            <a:ext cx="6984776" cy="584775"/>
          </a:xfrm>
          <a:prstGeom prst="rect">
            <a:avLst/>
          </a:prstGeom>
          <a:noFill/>
        </p:spPr>
        <p:txBody>
          <a:bodyPr wrap="square" rtlCol="0">
            <a:spAutoFit/>
          </a:bodyPr>
          <a:lstStyle/>
          <a:p>
            <a:pPr algn="ctr"/>
            <a:r>
              <a:rPr lang="en-US" sz="3200" dirty="0" smtClean="0"/>
              <a:t>Overarching requirement</a:t>
            </a:r>
            <a:endParaRPr lang="en-GB" sz="3200" dirty="0"/>
          </a:p>
        </p:txBody>
      </p:sp>
    </p:spTree>
    <p:extLst>
      <p:ext uri="{BB962C8B-B14F-4D97-AF65-F5344CB8AC3E}">
        <p14:creationId xmlns:p14="http://schemas.microsoft.com/office/powerpoint/2010/main" val="38364859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nvGraphicFramePr>
        <p:xfrm>
          <a:off x="1259632" y="1556792"/>
          <a:ext cx="6840000" cy="4140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itle 1"/>
          <p:cNvSpPr txBox="1">
            <a:spLocks/>
          </p:cNvSpPr>
          <p:nvPr/>
        </p:nvSpPr>
        <p:spPr>
          <a:xfrm>
            <a:off x="685800" y="609600"/>
            <a:ext cx="77724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200" b="0" i="0" u="none" strike="noStrike" kern="1200" cap="none" spc="0" normalizeH="0" baseline="0" noProof="0" dirty="0" smtClean="0">
                <a:ln>
                  <a:noFill/>
                </a:ln>
                <a:solidFill>
                  <a:schemeClr val="tx1"/>
                </a:solidFill>
                <a:uLnTx/>
                <a:uFillTx/>
                <a:latin typeface="+mj-lt"/>
                <a:ea typeface="+mj-ea"/>
                <a:cs typeface="+mj-cs"/>
              </a:rPr>
              <a:t>Detailed scrutiny elements</a:t>
            </a:r>
            <a:endParaRPr kumimoji="0" lang="en-GB" sz="3200" b="0" i="0" u="none" strike="noStrike" kern="1200" cap="none" spc="0" normalizeH="0" baseline="0" noProof="0" dirty="0">
              <a:ln>
                <a:noFill/>
              </a:ln>
              <a:solidFill>
                <a:schemeClr val="tx1"/>
              </a:solidFill>
              <a:uLnTx/>
              <a:uFillTx/>
              <a:latin typeface="+mj-lt"/>
              <a:ea typeface="+mj-ea"/>
              <a:cs typeface="+mj-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descr="LightBlueBottom.png"/>
          <p:cNvPicPr>
            <a:picLocks noGrp="1" noChangeAspect="1"/>
          </p:cNvPicPr>
          <p:nvPr>
            <p:ph type="pic" sz="quarter" idx="10"/>
          </p:nvPr>
        </p:nvPicPr>
        <p:blipFill>
          <a:blip r:embed="rId3" cstate="print"/>
          <a:stretch>
            <a:fillRect/>
          </a:stretch>
        </p:blipFill>
        <p:spPr>
          <a:xfrm>
            <a:off x="0" y="0"/>
            <a:ext cx="9144000" cy="6858000"/>
          </a:xfrm>
        </p:spPr>
      </p:pic>
      <p:sp>
        <p:nvSpPr>
          <p:cNvPr id="2" name="Content Placeholder 1"/>
          <p:cNvSpPr>
            <a:spLocks noGrp="1"/>
          </p:cNvSpPr>
          <p:nvPr>
            <p:ph sz="quarter" idx="4294967295"/>
          </p:nvPr>
        </p:nvSpPr>
        <p:spPr>
          <a:xfrm>
            <a:off x="827584" y="1124744"/>
            <a:ext cx="7560840" cy="4824536"/>
          </a:xfrm>
          <a:prstGeom prst="rect">
            <a:avLst/>
          </a:prstGeom>
        </p:spPr>
        <p:txBody>
          <a:bodyPr/>
          <a:lstStyle/>
          <a:p>
            <a:pPr>
              <a:spcAft>
                <a:spcPts val="600"/>
              </a:spcAft>
              <a:defRPr/>
            </a:pPr>
            <a:r>
              <a:rPr lang="en-GB" sz="2400" dirty="0" smtClean="0">
                <a:solidFill>
                  <a:schemeClr val="accent4">
                    <a:lumMod val="75000"/>
                  </a:schemeClr>
                </a:solidFill>
              </a:rPr>
              <a:t>Applying before </a:t>
            </a:r>
            <a:r>
              <a:rPr lang="en-GB" sz="2400" dirty="0" smtClean="0">
                <a:solidFill>
                  <a:schemeClr val="accent4">
                    <a:lumMod val="75000"/>
                  </a:schemeClr>
                </a:solidFill>
              </a:rPr>
              <a:t>ready to exercise the powers</a:t>
            </a:r>
            <a:endParaRPr lang="en-GB" sz="2400" dirty="0" smtClean="0">
              <a:solidFill>
                <a:schemeClr val="accent4">
                  <a:lumMod val="75000"/>
                </a:schemeClr>
              </a:solidFill>
            </a:endParaRPr>
          </a:p>
          <a:p>
            <a:pPr lvl="1">
              <a:spcAft>
                <a:spcPts val="600"/>
              </a:spcAft>
              <a:defRPr/>
            </a:pPr>
            <a:r>
              <a:rPr lang="en-GB" sz="2000" dirty="0" smtClean="0">
                <a:solidFill>
                  <a:schemeClr val="accent4">
                    <a:lumMod val="75000"/>
                  </a:schemeClr>
                </a:solidFill>
              </a:rPr>
              <a:t>Appreciating the ‘step up’</a:t>
            </a:r>
          </a:p>
          <a:p>
            <a:pPr marL="457200" lvl="1" indent="0">
              <a:spcAft>
                <a:spcPts val="600"/>
              </a:spcAft>
              <a:buNone/>
              <a:defRPr/>
            </a:pPr>
            <a:endParaRPr lang="en-GB" sz="2000" dirty="0" smtClean="0">
              <a:solidFill>
                <a:schemeClr val="accent4">
                  <a:lumMod val="75000"/>
                </a:schemeClr>
              </a:solidFill>
            </a:endParaRPr>
          </a:p>
          <a:p>
            <a:pPr>
              <a:spcAft>
                <a:spcPts val="600"/>
              </a:spcAft>
              <a:defRPr/>
            </a:pPr>
            <a:r>
              <a:rPr lang="en-GB" sz="2400" dirty="0" smtClean="0">
                <a:solidFill>
                  <a:schemeClr val="accent4">
                    <a:lumMod val="75000"/>
                  </a:schemeClr>
                </a:solidFill>
              </a:rPr>
              <a:t>Applying </a:t>
            </a:r>
            <a:r>
              <a:rPr lang="en-GB" sz="2400" dirty="0" smtClean="0">
                <a:solidFill>
                  <a:schemeClr val="accent4">
                    <a:lumMod val="75000"/>
                  </a:schemeClr>
                </a:solidFill>
              </a:rPr>
              <a:t>when major changes are imminent, being implemented or which aren’t fully </a:t>
            </a:r>
            <a:r>
              <a:rPr lang="en-GB" sz="2400" dirty="0" smtClean="0">
                <a:solidFill>
                  <a:schemeClr val="accent4">
                    <a:lumMod val="75000"/>
                  </a:schemeClr>
                </a:solidFill>
              </a:rPr>
              <a:t>embedded</a:t>
            </a:r>
          </a:p>
          <a:p>
            <a:pPr lvl="1">
              <a:spcAft>
                <a:spcPts val="600"/>
              </a:spcAft>
              <a:defRPr/>
            </a:pPr>
            <a:r>
              <a:rPr lang="en-GB" sz="2000" dirty="0" smtClean="0">
                <a:solidFill>
                  <a:schemeClr val="accent4">
                    <a:lumMod val="75000"/>
                  </a:schemeClr>
                </a:solidFill>
              </a:rPr>
              <a:t>Governance and management structures</a:t>
            </a:r>
          </a:p>
          <a:p>
            <a:pPr lvl="1">
              <a:spcAft>
                <a:spcPts val="600"/>
              </a:spcAft>
              <a:defRPr/>
            </a:pPr>
            <a:r>
              <a:rPr lang="en-GB" sz="2000" dirty="0" smtClean="0">
                <a:solidFill>
                  <a:schemeClr val="accent4">
                    <a:lumMod val="75000"/>
                  </a:schemeClr>
                </a:solidFill>
              </a:rPr>
              <a:t>Research/scholarship insufficiently developed</a:t>
            </a:r>
          </a:p>
          <a:p>
            <a:pPr lvl="1">
              <a:spcAft>
                <a:spcPts val="600"/>
              </a:spcAft>
              <a:defRPr/>
            </a:pPr>
            <a:endParaRPr lang="en-GB" sz="2000" dirty="0" smtClean="0">
              <a:solidFill>
                <a:schemeClr val="accent4">
                  <a:lumMod val="75000"/>
                </a:schemeClr>
              </a:solidFill>
            </a:endParaRPr>
          </a:p>
          <a:p>
            <a:pPr>
              <a:spcAft>
                <a:spcPts val="600"/>
              </a:spcAft>
              <a:defRPr/>
            </a:pPr>
            <a:r>
              <a:rPr lang="en-GB" sz="2400" dirty="0" smtClean="0">
                <a:solidFill>
                  <a:schemeClr val="accent4">
                    <a:lumMod val="75000"/>
                  </a:schemeClr>
                </a:solidFill>
              </a:rPr>
              <a:t>Self-analysis/reflection insufficient</a:t>
            </a:r>
          </a:p>
        </p:txBody>
      </p:sp>
      <p:sp>
        <p:nvSpPr>
          <p:cNvPr id="5" name="TextBox 4"/>
          <p:cNvSpPr txBox="1"/>
          <p:nvPr/>
        </p:nvSpPr>
        <p:spPr>
          <a:xfrm>
            <a:off x="1043608" y="450005"/>
            <a:ext cx="6984776" cy="584775"/>
          </a:xfrm>
          <a:prstGeom prst="rect">
            <a:avLst/>
          </a:prstGeom>
          <a:noFill/>
        </p:spPr>
        <p:txBody>
          <a:bodyPr wrap="square" rtlCol="0">
            <a:spAutoFit/>
          </a:bodyPr>
          <a:lstStyle/>
          <a:p>
            <a:pPr algn="ctr"/>
            <a:r>
              <a:rPr lang="en-US" sz="3200" dirty="0" smtClean="0"/>
              <a:t>Where applicants fall down</a:t>
            </a:r>
            <a:endParaRPr lang="en-GB" sz="3200" dirty="0"/>
          </a:p>
        </p:txBody>
      </p:sp>
    </p:spTree>
    <p:extLst>
      <p:ext uri="{BB962C8B-B14F-4D97-AF65-F5344CB8AC3E}">
        <p14:creationId xmlns:p14="http://schemas.microsoft.com/office/powerpoint/2010/main" val="13204252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descr="LightBlueBottom.png"/>
          <p:cNvPicPr>
            <a:picLocks noGrp="1" noChangeAspect="1"/>
          </p:cNvPicPr>
          <p:nvPr>
            <p:ph type="pic" sz="quarter" idx="4294967295"/>
          </p:nvPr>
        </p:nvPicPr>
        <p:blipFill>
          <a:blip r:embed="rId3" cstate="print"/>
          <a:stretch>
            <a:fillRect/>
          </a:stretch>
        </p:blipFill>
        <p:spPr>
          <a:xfrm>
            <a:off x="0" y="0"/>
            <a:ext cx="9144000" cy="6858000"/>
          </a:xfrm>
          <a:prstGeom prst="rect">
            <a:avLst/>
          </a:prstGeom>
        </p:spPr>
      </p:pic>
      <p:sp>
        <p:nvSpPr>
          <p:cNvPr id="5" name="Rectangle 4"/>
          <p:cNvSpPr/>
          <p:nvPr/>
        </p:nvSpPr>
        <p:spPr>
          <a:xfrm>
            <a:off x="3347864" y="764704"/>
            <a:ext cx="3312368" cy="584775"/>
          </a:xfrm>
          <a:prstGeom prst="rect">
            <a:avLst/>
          </a:prstGeom>
        </p:spPr>
        <p:txBody>
          <a:bodyPr wrap="square">
            <a:spAutoFit/>
          </a:bodyPr>
          <a:lstStyle/>
          <a:p>
            <a:r>
              <a:rPr lang="en-GB" sz="3200" dirty="0" smtClean="0"/>
              <a:t>Find out more</a:t>
            </a:r>
            <a:endParaRPr lang="en-GB" sz="3200" dirty="0"/>
          </a:p>
        </p:txBody>
      </p:sp>
      <p:sp>
        <p:nvSpPr>
          <p:cNvPr id="6" name="TextBox 5"/>
          <p:cNvSpPr txBox="1"/>
          <p:nvPr/>
        </p:nvSpPr>
        <p:spPr>
          <a:xfrm>
            <a:off x="539552" y="1559108"/>
            <a:ext cx="8064896" cy="3647152"/>
          </a:xfrm>
          <a:prstGeom prst="rect">
            <a:avLst/>
          </a:prstGeom>
          <a:noFill/>
        </p:spPr>
        <p:txBody>
          <a:bodyPr wrap="square" rtlCol="0">
            <a:spAutoFit/>
          </a:bodyPr>
          <a:lstStyle/>
          <a:p>
            <a:pPr algn="ctr"/>
            <a:r>
              <a:rPr lang="en-GB" sz="2800" dirty="0" smtClean="0">
                <a:solidFill>
                  <a:srgbClr val="006F62"/>
                </a:solidFill>
                <a:hlinkClick r:id="rId4"/>
              </a:rPr>
              <a:t>www.qaa.ac.uk/degree-awarding-powers</a:t>
            </a:r>
            <a:r>
              <a:rPr lang="en-GB" sz="2800" dirty="0" smtClean="0">
                <a:solidFill>
                  <a:srgbClr val="006F62"/>
                </a:solidFill>
              </a:rPr>
              <a:t>    </a:t>
            </a:r>
          </a:p>
          <a:p>
            <a:pPr>
              <a:spcBef>
                <a:spcPts val="600"/>
              </a:spcBef>
            </a:pPr>
            <a:endParaRPr lang="en-GB" dirty="0" smtClean="0"/>
          </a:p>
          <a:p>
            <a:r>
              <a:rPr lang="en-GB" dirty="0" smtClean="0">
                <a:solidFill>
                  <a:schemeClr val="accent4">
                    <a:lumMod val="75000"/>
                  </a:schemeClr>
                </a:solidFill>
                <a:hlinkClick r:id="rId5"/>
              </a:rPr>
              <a:t>Degree awarding powers in England: Handbook for applicants</a:t>
            </a:r>
            <a:endParaRPr lang="en-GB" dirty="0" smtClean="0">
              <a:solidFill>
                <a:schemeClr val="accent4">
                  <a:lumMod val="75000"/>
                </a:schemeClr>
              </a:solidFill>
            </a:endParaRPr>
          </a:p>
          <a:p>
            <a:endParaRPr lang="en-GB" dirty="0" smtClean="0">
              <a:solidFill>
                <a:schemeClr val="accent4">
                  <a:lumMod val="75000"/>
                </a:schemeClr>
              </a:solidFill>
            </a:endParaRPr>
          </a:p>
          <a:p>
            <a:r>
              <a:rPr lang="en-GB" dirty="0" smtClean="0">
                <a:solidFill>
                  <a:schemeClr val="accent4">
                    <a:lumMod val="75000"/>
                  </a:schemeClr>
                </a:solidFill>
                <a:hlinkClick r:id="rId6"/>
              </a:rPr>
              <a:t>Guidance on scholarship and the pedagogical effectiveness of staff: Expectations for Foundation Degree-awarding powers and for </a:t>
            </a:r>
            <a:br>
              <a:rPr lang="en-GB" dirty="0" smtClean="0">
                <a:solidFill>
                  <a:schemeClr val="accent4">
                    <a:lumMod val="75000"/>
                  </a:schemeClr>
                </a:solidFill>
                <a:hlinkClick r:id="rId6"/>
              </a:rPr>
            </a:br>
            <a:r>
              <a:rPr lang="en-GB" dirty="0" smtClean="0">
                <a:solidFill>
                  <a:schemeClr val="accent4">
                    <a:lumMod val="75000"/>
                  </a:schemeClr>
                </a:solidFill>
                <a:hlinkClick r:id="rId6"/>
              </a:rPr>
              <a:t>taught degree-awarding powers</a:t>
            </a:r>
            <a:endParaRPr lang="en-GB" dirty="0" smtClean="0">
              <a:solidFill>
                <a:schemeClr val="accent4">
                  <a:lumMod val="75000"/>
                </a:schemeClr>
              </a:solidFill>
            </a:endParaRPr>
          </a:p>
          <a:p>
            <a:endParaRPr lang="en-GB" dirty="0" smtClean="0">
              <a:solidFill>
                <a:schemeClr val="accent4">
                  <a:lumMod val="75000"/>
                </a:schemeClr>
              </a:solidFill>
            </a:endParaRPr>
          </a:p>
          <a:p>
            <a:r>
              <a:rPr lang="en-GB" dirty="0" smtClean="0">
                <a:solidFill>
                  <a:schemeClr val="accent4">
                    <a:lumMod val="75000"/>
                  </a:schemeClr>
                </a:solidFill>
                <a:hlinkClick r:id="rId7"/>
              </a:rPr>
              <a:t>Guidance on the taught degree-awarding powers process for further education colleges previously granted Foundation Degree-awarding powers</a:t>
            </a:r>
            <a:endParaRPr lang="en-GB" dirty="0" smtClean="0">
              <a:solidFill>
                <a:schemeClr val="accent4">
                  <a:lumMod val="75000"/>
                </a:schemeClr>
              </a:solidFill>
            </a:endParaRPr>
          </a:p>
          <a:p>
            <a:endParaRPr lang="en-GB" dirty="0" smtClean="0"/>
          </a:p>
          <a:p>
            <a:endParaRPr lang="en-GB"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051204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QAA Brand">
      <a:dk1>
        <a:srgbClr val="53565A"/>
      </a:dk1>
      <a:lt1>
        <a:sysClr val="window" lastClr="FFFFFF"/>
      </a:lt1>
      <a:dk2>
        <a:srgbClr val="53565A"/>
      </a:dk2>
      <a:lt2>
        <a:srgbClr val="FFFFFF"/>
      </a:lt2>
      <a:accent1>
        <a:srgbClr val="064B7C"/>
      </a:accent1>
      <a:accent2>
        <a:srgbClr val="077286"/>
      </a:accent2>
      <a:accent3>
        <a:srgbClr val="BB9709"/>
      </a:accent3>
      <a:accent4>
        <a:srgbClr val="1065A2"/>
      </a:accent4>
      <a:accent5>
        <a:srgbClr val="55A0D5"/>
      </a:accent5>
      <a:accent6>
        <a:srgbClr val="BB3A00"/>
      </a:accent6>
      <a:hlink>
        <a:srgbClr val="17365D"/>
      </a:hlink>
      <a:folHlink>
        <a:srgbClr val="8DB3E2"/>
      </a:folHlink>
    </a:clrScheme>
    <a:fontScheme name="QAA font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Migrated" ma:contentTypeID="0x0101007600519C2ED1A8489127011B721EB17400984D9ED9F7858B4694CB8F1F401DB936" ma:contentTypeVersion="6" ma:contentTypeDescription="" ma:contentTypeScope="" ma:versionID="40e7c256145857d885e6a73f4338f4aa">
  <xsd:schema xmlns:xsd="http://www.w3.org/2001/XMLSchema" xmlns:p="http://schemas.microsoft.com/office/2006/metadata/properties" xmlns:ns2="25beefa3-6df1-42c8-984e-35dbf263528a" xmlns:ns3="dfc8c60e-8006-4c3f-a24e-5b0bad668707" targetNamespace="http://schemas.microsoft.com/office/2006/metadata/properties" ma:root="true" ma:fieldsID="9161940900247fa5f46e1acf27a6b0c4" ns2:_="" ns3:_="">
    <xsd:import namespace="25beefa3-6df1-42c8-984e-35dbf263528a"/>
    <xsd:import namespace="dfc8c60e-8006-4c3f-a24e-5b0bad668707"/>
    <xsd:element name="properties">
      <xsd:complexType>
        <xsd:sequence>
          <xsd:element name="documentManagement">
            <xsd:complexType>
              <xsd:all>
                <xsd:element ref="ns2:Previous_x0020_location" minOccurs="0"/>
                <xsd:element ref="ns3:Event_x0020_date" minOccurs="0"/>
                <xsd:element ref="ns3:Event_x0020_type" minOccurs="0"/>
                <xsd:element ref="ns3:_dlc_ExpireDateSaved" minOccurs="0"/>
                <xsd:element ref="ns3:_dlc_ExpireDate" minOccurs="0"/>
              </xsd:all>
            </xsd:complexType>
          </xsd:element>
        </xsd:sequence>
      </xsd:complexType>
    </xsd:element>
  </xsd:schema>
  <xsd:schema xmlns:xsd="http://www.w3.org/2001/XMLSchema" xmlns:dms="http://schemas.microsoft.com/office/2006/documentManagement/types" targetNamespace="25beefa3-6df1-42c8-984e-35dbf263528a" elementFormDefault="qualified">
    <xsd:import namespace="http://schemas.microsoft.com/office/2006/documentManagement/types"/>
    <xsd:element name="Previous_x0020_location" ma:index="8" nillable="true" ma:displayName="Previous location" ma:internalName="Previous_x0020_location">
      <xsd:simpleType>
        <xsd:restriction base="dms:Text">
          <xsd:maxLength value="255"/>
        </xsd:restriction>
      </xsd:simpleType>
    </xsd:element>
  </xsd:schema>
  <xsd:schema xmlns:xsd="http://www.w3.org/2001/XMLSchema" xmlns:dms="http://schemas.microsoft.com/office/2006/documentManagement/types" targetNamespace="dfc8c60e-8006-4c3f-a24e-5b0bad668707" elementFormDefault="qualified">
    <xsd:import namespace="http://schemas.microsoft.com/office/2006/documentManagement/types"/>
    <xsd:element name="Event_x0020_date" ma:index="9" nillable="true" ma:displayName="Event date" ma:format="DateOnly" ma:internalName="Event_x0020_date">
      <xsd:simpleType>
        <xsd:restriction base="dms:DateTime"/>
      </xsd:simpleType>
    </xsd:element>
    <xsd:element name="Event_x0020_type" ma:index="10" nillable="true" ma:displayName="Event type" ma:format="Dropdown" ma:internalName="Event_x0020_type">
      <xsd:simpleType>
        <xsd:restriction base="dms:Choice">
          <xsd:enumeration value="Select..."/>
          <xsd:enumeration value="HEI"/>
          <xsd:enumeration value="FEC"/>
          <xsd:enumeration value="FDAP"/>
          <xsd:enumeration value="TDAP"/>
          <xsd:enumeration value="RDAP"/>
          <xsd:enumeration value="T&amp;RDAP"/>
          <xsd:enumeration value="UT"/>
        </xsd:restriction>
      </xsd:simpleType>
    </xsd:element>
    <xsd:element name="_dlc_ExpireDateSaved" ma:index="11" nillable="true" ma:displayName="Original Expiration Date" ma:description="" ma:hidden="true" ma:internalName="_dlc_ExpireDateSaved" ma:readOnly="true">
      <xsd:simpleType>
        <xsd:restriction base="dms:DateTime"/>
      </xsd:simpleType>
    </xsd:element>
    <xsd:element name="_dlc_ExpireDate" ma:index="12" nillable="true" ma:displayName="Expiration Date" ma:description="" ma:hidden="true" ma:internalName="_dlc_ExpireDat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Previous_x0020_location xmlns="25beefa3-6df1-42c8-984e-35dbf263528a" xsi:nil="true"/>
    <Event_x0020_date xmlns="dfc8c60e-8006-4c3f-a24e-5b0bad668707">2014-12-12T00:00:00+00:00</Event_x0020_date>
    <Event_x0020_type xmlns="dfc8c60e-8006-4c3f-a24e-5b0bad668707" xsi:nil="true"/>
  </documentManagement>
</p:properties>
</file>

<file path=customXml/itemProps1.xml><?xml version="1.0" encoding="utf-8"?>
<ds:datastoreItem xmlns:ds="http://schemas.openxmlformats.org/officeDocument/2006/customXml" ds:itemID="{C30473B5-AE93-484F-989C-C7B3BB3DFCEC}">
  <ds:schemaRefs>
    <ds:schemaRef ds:uri="http://schemas.microsoft.com/sharepoint/v3/contenttype/forms"/>
  </ds:schemaRefs>
</ds:datastoreItem>
</file>

<file path=customXml/itemProps2.xml><?xml version="1.0" encoding="utf-8"?>
<ds:datastoreItem xmlns:ds="http://schemas.openxmlformats.org/officeDocument/2006/customXml" ds:itemID="{0AFE7B5A-087C-4063-9706-8A783C8670F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5beefa3-6df1-42c8-984e-35dbf263528a"/>
    <ds:schemaRef ds:uri="dfc8c60e-8006-4c3f-a24e-5b0bad668707"/>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208B0894-141D-4234-A462-5231281D183C}">
  <ds:schemaRefs>
    <ds:schemaRef ds:uri="http://schemas.microsoft.com/office/2006/metadata/properties"/>
    <ds:schemaRef ds:uri="25beefa3-6df1-42c8-984e-35dbf263528a"/>
    <ds:schemaRef ds:uri="http://schemas.microsoft.com/office/2006/documentManagement/types"/>
    <ds:schemaRef ds:uri="dfc8c60e-8006-4c3f-a24e-5b0bad668707"/>
    <ds:schemaRef ds:uri="http://www.w3.org/XML/1998/namespace"/>
    <ds:schemaRef ds:uri="http://purl.org/dc/elements/1.1/"/>
    <ds:schemaRef ds:uri="http://purl.org/dc/terms/"/>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3864</TotalTime>
  <Words>577</Words>
  <Application>Microsoft Office PowerPoint</Application>
  <PresentationFormat>On-screen Show (4:3)</PresentationFormat>
  <Paragraphs>94</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QAA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Quality Assurance Agency for higher education</dc:title>
  <dc:creator>v.bartlett</dc:creator>
  <cp:lastModifiedBy>m.cott</cp:lastModifiedBy>
  <cp:revision>281</cp:revision>
  <cp:lastPrinted>2016-06-01T21:49:52Z</cp:lastPrinted>
  <dcterms:created xsi:type="dcterms:W3CDTF">2014-07-22T15:09:27Z</dcterms:created>
  <dcterms:modified xsi:type="dcterms:W3CDTF">2016-06-01T21:54:27Z</dcterms:modified>
</cp:coreProperties>
</file>