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1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85F79-F480-4CF3-BA7A-0F6ED4D9EA1D}" type="datetimeFigureOut">
              <a:rPr lang="en-GB" smtClean="0"/>
              <a:t>25/05/2016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B2FB0-2FBF-46C3-AF06-ABC74A410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0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C97-A261-44FD-91C3-8E5FFA214161}" type="datetime1">
              <a:rPr lang="en-GB" smtClean="0"/>
              <a:t>25/05/2016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268D-86DC-4276-B627-CEF45E6945C3}" type="datetime1">
              <a:rPr lang="en-GB" smtClean="0"/>
              <a:t>25/05/2016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6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7112-A44E-45B9-BA0D-D2366E6A75BC}" type="datetime1">
              <a:rPr lang="en-GB" smtClean="0"/>
              <a:t>25/05/2016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11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CD4-06AD-4F8E-A98F-23E564909098}" type="datetime1">
              <a:rPr lang="en-GB" smtClean="0"/>
              <a:t>25/05/2016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7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749-10B8-4646-A175-05AADD3FF2D0}" type="datetime1">
              <a:rPr lang="en-GB" smtClean="0"/>
              <a:t>25/05/2016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6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99B59-EA6B-49F7-9A9F-DD9DF29BFCA6}" type="datetime1">
              <a:rPr lang="en-GB" smtClean="0"/>
              <a:t>25/05/2016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4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2823-B3DD-4599-8745-06EE041CC53E}" type="datetime1">
              <a:rPr lang="en-GB" smtClean="0"/>
              <a:t>25/05/2016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32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E25D-69D1-440E-8D82-B14738460F3C}" type="datetime1">
              <a:rPr lang="en-GB" smtClean="0"/>
              <a:t>25/05/2016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0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44C2-4F7B-48F0-A503-03DF0C09052F}" type="datetime1">
              <a:rPr lang="en-GB" smtClean="0"/>
              <a:t>25/05/2016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8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1886-ABD1-4DF5-9F47-C4E0E5F13F77}" type="datetime1">
              <a:rPr lang="en-GB" smtClean="0"/>
              <a:t>25/05/2016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8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02A2-59E1-40CE-B821-239E4226A961}" type="datetime1">
              <a:rPr lang="en-GB" smtClean="0"/>
              <a:t>25/05/2016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90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B6D9-3551-42E0-842B-5542541D0E73}" type="datetime1">
              <a:rPr lang="en-GB" smtClean="0"/>
              <a:t>25/05/2016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496F-562C-4E10-8368-4714BB3B8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20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Reflections on applying for TDAP and institutional designation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Haymo Thiel</a:t>
            </a:r>
          </a:p>
          <a:p>
            <a:r>
              <a:rPr lang="en-GB" dirty="0" smtClean="0"/>
              <a:t>Principal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836712"/>
            <a:ext cx="9217024" cy="2160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58611"/>
            <a:ext cx="9180512" cy="9267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68460" y="0"/>
            <a:ext cx="9248972" cy="836712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2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stages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8944" y="1432648"/>
            <a:ext cx="8229600" cy="502068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Draft scrutiny report</a:t>
            </a:r>
          </a:p>
          <a:p>
            <a:pPr lvl="1"/>
            <a:r>
              <a:rPr lang="en-GB" dirty="0" smtClean="0"/>
              <a:t>September 2015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Report to ACDAP</a:t>
            </a:r>
          </a:p>
          <a:p>
            <a:pPr lvl="1"/>
            <a:r>
              <a:rPr lang="en-GB" dirty="0" smtClean="0"/>
              <a:t>November 2015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Half day visit of the ACDAP Panel </a:t>
            </a:r>
          </a:p>
          <a:p>
            <a:pPr lvl="1"/>
            <a:r>
              <a:rPr lang="en-GB" dirty="0" smtClean="0"/>
              <a:t>January 2016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ACDAP recommendation to QAA Board</a:t>
            </a:r>
          </a:p>
          <a:p>
            <a:pPr lvl="1"/>
            <a:r>
              <a:rPr lang="en-GB" dirty="0" smtClean="0"/>
              <a:t>March 2016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QAA advice to BIS via HEFCE</a:t>
            </a:r>
          </a:p>
          <a:p>
            <a:pPr lvl="1"/>
            <a:r>
              <a:rPr lang="en-GB" dirty="0" smtClean="0"/>
              <a:t>April 2016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Award made by Privy Council………  </a:t>
            </a:r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8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Institutional designation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8944" y="143264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Began in September 2014</a:t>
            </a:r>
          </a:p>
          <a:p>
            <a:pPr lvl="1"/>
            <a:r>
              <a:rPr lang="en-GB" dirty="0" smtClean="0"/>
              <a:t>Same time as scrutiny for TDAP began</a:t>
            </a:r>
          </a:p>
          <a:p>
            <a:pPr lvl="1"/>
            <a:endParaRPr lang="en-GB" dirty="0"/>
          </a:p>
          <a:p>
            <a:r>
              <a:rPr lang="en-GB" dirty="0" smtClean="0"/>
              <a:t>Very little guidance</a:t>
            </a:r>
          </a:p>
          <a:p>
            <a:pPr lvl="1"/>
            <a:r>
              <a:rPr lang="en-GB" dirty="0" smtClean="0"/>
              <a:t>Superseded by BIS Guidance 2015</a:t>
            </a:r>
          </a:p>
          <a:p>
            <a:pPr lvl="1"/>
            <a:endParaRPr lang="en-GB" dirty="0"/>
          </a:p>
          <a:p>
            <a:r>
              <a:rPr lang="en-GB" dirty="0" smtClean="0"/>
              <a:t>HEFCE with focus on financial sustainability, data reporting, corporate governance and risk management</a:t>
            </a:r>
          </a:p>
          <a:p>
            <a:pPr lvl="1"/>
            <a:r>
              <a:rPr lang="en-GB" dirty="0" smtClean="0"/>
              <a:t>HEFCE Memorandum of Assurance and Accountability  </a:t>
            </a:r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6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Institutional designation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8944" y="14326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Finance department and Governors</a:t>
            </a:r>
          </a:p>
          <a:p>
            <a:pPr lvl="1"/>
            <a:r>
              <a:rPr lang="en-GB" dirty="0" smtClean="0"/>
              <a:t>Relatively little input from academics</a:t>
            </a:r>
          </a:p>
          <a:p>
            <a:pPr lvl="1"/>
            <a:endParaRPr lang="en-GB" dirty="0"/>
          </a:p>
          <a:p>
            <a:r>
              <a:rPr lang="en-GB" dirty="0" smtClean="0"/>
              <a:t>Training for governors</a:t>
            </a:r>
          </a:p>
          <a:p>
            <a:r>
              <a:rPr lang="en-GB" dirty="0" smtClean="0"/>
              <a:t>Set up an internal audit committee and implement systematic risk management procedures</a:t>
            </a:r>
          </a:p>
          <a:p>
            <a:r>
              <a:rPr lang="en-GB" dirty="0" smtClean="0"/>
              <a:t>Appoint internal auditors</a:t>
            </a:r>
          </a:p>
          <a:p>
            <a:r>
              <a:rPr lang="en-GB" dirty="0" smtClean="0"/>
              <a:t>Develop a student record system</a:t>
            </a:r>
          </a:p>
          <a:p>
            <a:r>
              <a:rPr lang="en-GB" dirty="0" smtClean="0"/>
              <a:t>Develop reporting systems (HESA)</a:t>
            </a:r>
          </a:p>
          <a:p>
            <a:r>
              <a:rPr lang="en-GB" dirty="0" smtClean="0"/>
              <a:t>Develop an estates strategy</a:t>
            </a:r>
          </a:p>
          <a:p>
            <a:r>
              <a:rPr lang="en-GB" dirty="0" smtClean="0"/>
              <a:t>Develop an Access Agreement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Institutional designation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8944" y="143264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Met with HEFCE in February 2015</a:t>
            </a:r>
          </a:p>
          <a:p>
            <a:endParaRPr lang="en-GB" dirty="0"/>
          </a:p>
          <a:p>
            <a:r>
              <a:rPr lang="en-GB" dirty="0" smtClean="0"/>
              <a:t>Submitted application to HEFCE in April 2015</a:t>
            </a:r>
          </a:p>
          <a:p>
            <a:endParaRPr lang="en-GB" dirty="0"/>
          </a:p>
          <a:p>
            <a:r>
              <a:rPr lang="en-GB" dirty="0" smtClean="0"/>
              <a:t>Application 45 page document with extensive appendices</a:t>
            </a:r>
          </a:p>
          <a:p>
            <a:pPr lvl="1"/>
            <a:r>
              <a:rPr lang="en-GB" dirty="0" smtClean="0"/>
              <a:t>No supporting evidence</a:t>
            </a:r>
          </a:p>
          <a:p>
            <a:pPr lvl="1"/>
            <a:r>
              <a:rPr lang="en-GB" dirty="0"/>
              <a:t>6</a:t>
            </a:r>
            <a:r>
              <a:rPr lang="en-GB" dirty="0" smtClean="0"/>
              <a:t> month project </a:t>
            </a:r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4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Institutional designation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8944" y="1432648"/>
            <a:ext cx="8229600" cy="502068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Visits from HEFCE over summer 2015</a:t>
            </a:r>
          </a:p>
          <a:p>
            <a:endParaRPr lang="en-GB" dirty="0" smtClean="0"/>
          </a:p>
          <a:p>
            <a:r>
              <a:rPr lang="en-GB" dirty="0" smtClean="0"/>
              <a:t>Report of team to HEFCE Board </a:t>
            </a:r>
          </a:p>
          <a:p>
            <a:pPr lvl="1"/>
            <a:r>
              <a:rPr lang="en-GB" dirty="0" smtClean="0"/>
              <a:t>September 2015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Letter from </a:t>
            </a:r>
            <a:r>
              <a:rPr lang="en-GB" dirty="0" err="1" smtClean="0"/>
              <a:t>SoS</a:t>
            </a:r>
            <a:r>
              <a:rPr lang="en-GB" dirty="0" smtClean="0"/>
              <a:t> (BIS)</a:t>
            </a:r>
          </a:p>
          <a:p>
            <a:pPr lvl="1"/>
            <a:r>
              <a:rPr lang="en-GB" dirty="0" smtClean="0"/>
              <a:t>January 2016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Order of Designation laid</a:t>
            </a:r>
          </a:p>
          <a:p>
            <a:pPr lvl="1"/>
            <a:r>
              <a:rPr lang="en-GB" dirty="0" smtClean="0"/>
              <a:t>Into force March 2016</a:t>
            </a:r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6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Much shorter process than TDAP</a:t>
            </a:r>
          </a:p>
          <a:p>
            <a:pPr lvl="1"/>
            <a:r>
              <a:rPr lang="en-GB" dirty="0" smtClean="0"/>
              <a:t>Designated before TDAP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Had less of a collegiate feel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TDAP application made ID application much easier</a:t>
            </a:r>
          </a:p>
          <a:p>
            <a:endParaRPr lang="en-GB" dirty="0"/>
          </a:p>
          <a:p>
            <a:r>
              <a:rPr lang="en-GB" dirty="0" smtClean="0"/>
              <a:t>HEFCE review team over summer 2015</a:t>
            </a:r>
          </a:p>
          <a:p>
            <a:pPr lvl="1"/>
            <a:r>
              <a:rPr lang="en-GB" dirty="0" smtClean="0"/>
              <a:t>Quiet period</a:t>
            </a:r>
          </a:p>
          <a:p>
            <a:pPr lvl="1"/>
            <a:r>
              <a:rPr lang="en-GB" dirty="0" smtClean="0"/>
              <a:t>Respond quickly</a:t>
            </a:r>
          </a:p>
          <a:p>
            <a:pPr lvl="1"/>
            <a:r>
              <a:rPr lang="en-GB" dirty="0" smtClean="0"/>
              <a:t>Fewer people involved</a:t>
            </a:r>
          </a:p>
          <a:p>
            <a:endParaRPr lang="en-GB" dirty="0"/>
          </a:p>
        </p:txBody>
      </p:sp>
      <p:pic>
        <p:nvPicPr>
          <p:cNvPr id="4" name="Picture 2" descr="C:\Users\jbolton\Desktop\New Logo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601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Matured as an HEI and part of the sector</a:t>
            </a:r>
          </a:p>
          <a:p>
            <a:pPr lvl="1"/>
            <a:r>
              <a:rPr lang="en-GB" dirty="0" smtClean="0"/>
              <a:t>Change in outlook, accessibility to grants and potential for investment</a:t>
            </a:r>
          </a:p>
          <a:p>
            <a:pPr lvl="1"/>
            <a:r>
              <a:rPr lang="en-GB" dirty="0" smtClean="0"/>
              <a:t>Cultural change for the whole institution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Look at our systems and processes</a:t>
            </a:r>
          </a:p>
          <a:p>
            <a:pPr lvl="1"/>
            <a:r>
              <a:rPr lang="en-GB" dirty="0" smtClean="0"/>
              <a:t>Change and improve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Remained on good terms with our validating partner</a:t>
            </a:r>
          </a:p>
          <a:p>
            <a:pPr lvl="1"/>
            <a:r>
              <a:rPr lang="en-GB" dirty="0" smtClean="0"/>
              <a:t>In process of separation and transition arrangements for students</a:t>
            </a:r>
          </a:p>
          <a:p>
            <a:pPr lvl="2"/>
            <a:r>
              <a:rPr lang="en-GB" dirty="0" smtClean="0"/>
              <a:t>Mixed economy model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Feeling of progress and moving forward</a:t>
            </a:r>
          </a:p>
          <a:p>
            <a:pPr lvl="1"/>
            <a:r>
              <a:rPr lang="en-GB" dirty="0" smtClean="0"/>
              <a:t>Looking beyond TDAP and designation (and name change)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 intend to admit students on our own degrees with direct HEFCE funding from September 2017</a:t>
            </a:r>
          </a:p>
          <a:p>
            <a:pPr lvl="1"/>
            <a:r>
              <a:rPr lang="en-GB" dirty="0" smtClean="0"/>
              <a:t>5 years!</a:t>
            </a:r>
          </a:p>
        </p:txBody>
      </p:sp>
      <p:pic>
        <p:nvPicPr>
          <p:cNvPr id="1026" name="Picture 2" descr="C:\Users\jbolton\Desktop\New Logo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30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TDAP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Started process in autumn 2012</a:t>
            </a:r>
          </a:p>
          <a:p>
            <a:pPr lvl="1"/>
            <a:r>
              <a:rPr lang="en-GB" dirty="0" smtClean="0"/>
              <a:t>Engaged a consultant</a:t>
            </a:r>
          </a:p>
          <a:p>
            <a:pPr lvl="2"/>
            <a:r>
              <a:rPr lang="en-GB" dirty="0" smtClean="0"/>
              <a:t>Series of meetings with staff and students</a:t>
            </a:r>
          </a:p>
          <a:p>
            <a:pPr lvl="2"/>
            <a:r>
              <a:rPr lang="en-GB" dirty="0" smtClean="0"/>
              <a:t>Reported to Board on potential to succeed</a:t>
            </a:r>
          </a:p>
          <a:p>
            <a:pPr lvl="2"/>
            <a:endParaRPr lang="en-GB" dirty="0"/>
          </a:p>
          <a:p>
            <a:r>
              <a:rPr lang="en-GB" dirty="0" smtClean="0"/>
              <a:t>Visited QAA in February 2013</a:t>
            </a:r>
          </a:p>
          <a:p>
            <a:pPr lvl="1"/>
            <a:r>
              <a:rPr lang="en-GB" dirty="0" smtClean="0"/>
              <a:t>Give notice of intent to apply</a:t>
            </a:r>
          </a:p>
          <a:p>
            <a:pPr lvl="1"/>
            <a:endParaRPr lang="en-GB" dirty="0"/>
          </a:p>
          <a:p>
            <a:r>
              <a:rPr lang="en-GB" dirty="0" smtClean="0"/>
              <a:t>Compiled CSA Report</a:t>
            </a:r>
          </a:p>
          <a:p>
            <a:pPr lvl="1"/>
            <a:r>
              <a:rPr lang="en-GB" dirty="0" smtClean="0"/>
              <a:t>Submitted to QAA in March 2014</a:t>
            </a:r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5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CSA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Comprehensive BIS Guidance (2004)</a:t>
            </a:r>
          </a:p>
          <a:p>
            <a:pPr lvl="1"/>
            <a:r>
              <a:rPr lang="en-GB" dirty="0" smtClean="0"/>
              <a:t>Process</a:t>
            </a:r>
          </a:p>
          <a:p>
            <a:pPr lvl="1"/>
            <a:r>
              <a:rPr lang="en-GB" dirty="0" smtClean="0"/>
              <a:t>Criteria informed structure of the CSA</a:t>
            </a:r>
          </a:p>
          <a:p>
            <a:pPr lvl="2"/>
            <a:r>
              <a:rPr lang="en-GB" dirty="0" smtClean="0"/>
              <a:t>Superseded by BIS Guidance 2015 </a:t>
            </a:r>
          </a:p>
          <a:p>
            <a:pPr marL="914400" lvl="2" indent="0">
              <a:buNone/>
            </a:pPr>
            <a:endParaRPr lang="en-GB" dirty="0" smtClean="0"/>
          </a:p>
          <a:p>
            <a:r>
              <a:rPr lang="en-GB" dirty="0" smtClean="0"/>
              <a:t>Produced a 78 page document</a:t>
            </a:r>
          </a:p>
          <a:p>
            <a:pPr lvl="1"/>
            <a:r>
              <a:rPr lang="en-GB" dirty="0" smtClean="0"/>
              <a:t>Descriptive</a:t>
            </a:r>
          </a:p>
          <a:p>
            <a:pPr lvl="1"/>
            <a:r>
              <a:rPr lang="en-GB" dirty="0" smtClean="0"/>
              <a:t>Critical/reflective</a:t>
            </a:r>
          </a:p>
          <a:p>
            <a:pPr lvl="1"/>
            <a:r>
              <a:rPr lang="en-GB" dirty="0" smtClean="0"/>
              <a:t>Keyed in supporting evidence</a:t>
            </a:r>
          </a:p>
          <a:p>
            <a:pPr lvl="2"/>
            <a:r>
              <a:rPr lang="en-GB" dirty="0" smtClean="0"/>
              <a:t>Hyperlinks (450)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5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CSA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Introduction to application</a:t>
            </a:r>
          </a:p>
          <a:p>
            <a:pPr lvl="1"/>
            <a:r>
              <a:rPr lang="en-GB" dirty="0" smtClean="0"/>
              <a:t>Institution, reasons for making application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Governance and academic management</a:t>
            </a:r>
          </a:p>
          <a:p>
            <a:pPr lvl="1"/>
            <a:r>
              <a:rPr lang="en-GB" dirty="0" smtClean="0"/>
              <a:t>Board, management structures, financial sustainability, risk management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Academic standards and quality</a:t>
            </a:r>
          </a:p>
          <a:p>
            <a:pPr lvl="1"/>
            <a:r>
              <a:rPr lang="en-GB" dirty="0" smtClean="0"/>
              <a:t>Regulatory framework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Student experience</a:t>
            </a:r>
          </a:p>
          <a:p>
            <a:pPr lvl="1"/>
            <a:r>
              <a:rPr lang="en-GB" dirty="0" smtClean="0"/>
              <a:t>Resources, student support and progression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Academic staff</a:t>
            </a:r>
          </a:p>
          <a:p>
            <a:pPr lvl="1"/>
            <a:r>
              <a:rPr lang="en-GB" dirty="0" smtClean="0"/>
              <a:t>Qualifications, scholarship and research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Summary of the case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8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CSA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Appendices</a:t>
            </a:r>
          </a:p>
          <a:p>
            <a:pPr lvl="1"/>
            <a:r>
              <a:rPr lang="en-GB" dirty="0" smtClean="0"/>
              <a:t>Student data</a:t>
            </a:r>
          </a:p>
          <a:p>
            <a:pPr lvl="1"/>
            <a:r>
              <a:rPr lang="en-GB" dirty="0" smtClean="0"/>
              <a:t>Institutional structures and committees</a:t>
            </a:r>
          </a:p>
          <a:p>
            <a:pPr lvl="1"/>
            <a:r>
              <a:rPr lang="en-GB" dirty="0" smtClean="0"/>
              <a:t>Preliminary preparations for TDAP</a:t>
            </a:r>
          </a:p>
          <a:p>
            <a:pPr lvl="2"/>
            <a:r>
              <a:rPr lang="en-GB" dirty="0" smtClean="0"/>
              <a:t>Replacement costs</a:t>
            </a:r>
          </a:p>
          <a:p>
            <a:pPr lvl="1"/>
            <a:r>
              <a:rPr lang="en-GB" dirty="0" smtClean="0"/>
              <a:t>Mapping document</a:t>
            </a:r>
          </a:p>
          <a:p>
            <a:pPr lvl="1"/>
            <a:r>
              <a:rPr lang="en-GB" dirty="0" smtClean="0"/>
              <a:t>Letters of support</a:t>
            </a:r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8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Supporting evidence to CSA text</a:t>
            </a:r>
          </a:p>
          <a:p>
            <a:pPr lvl="1"/>
            <a:r>
              <a:rPr lang="en-GB" dirty="0" smtClean="0"/>
              <a:t>Web</a:t>
            </a:r>
          </a:p>
          <a:p>
            <a:pPr lvl="1"/>
            <a:r>
              <a:rPr lang="en-GB" dirty="0" smtClean="0"/>
              <a:t>Institution’s portal</a:t>
            </a:r>
          </a:p>
          <a:p>
            <a:pPr lvl="1"/>
            <a:r>
              <a:rPr lang="en-GB" dirty="0" smtClean="0"/>
              <a:t>Designed the portal and keyed in at the end</a:t>
            </a:r>
          </a:p>
          <a:p>
            <a:pPr lvl="1"/>
            <a:endParaRPr lang="en-GB" dirty="0"/>
          </a:p>
          <a:p>
            <a:r>
              <a:rPr lang="en-GB" dirty="0" smtClean="0"/>
              <a:t>CSA including appendices</a:t>
            </a:r>
          </a:p>
          <a:p>
            <a:endParaRPr lang="en-GB" dirty="0" smtClean="0"/>
          </a:p>
          <a:p>
            <a:r>
              <a:rPr lang="en-GB" dirty="0" smtClean="0"/>
              <a:t>Access to portal</a:t>
            </a:r>
          </a:p>
          <a:p>
            <a:endParaRPr lang="en-GB" dirty="0" smtClean="0"/>
          </a:p>
          <a:p>
            <a:r>
              <a:rPr lang="en-GB" dirty="0" smtClean="0"/>
              <a:t>Electronic submission to QAA</a:t>
            </a:r>
          </a:p>
          <a:p>
            <a:pPr lvl="1"/>
            <a:endParaRPr lang="en-GB" dirty="0"/>
          </a:p>
          <a:p>
            <a:endParaRPr lang="en-GB" dirty="0" smtClean="0"/>
          </a:p>
          <a:p>
            <a:pPr lvl="1"/>
            <a:endParaRPr lang="en-GB" dirty="0"/>
          </a:p>
          <a:p>
            <a:endParaRPr lang="en-GB" dirty="0" smtClean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8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8944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One person to write the CSA with a good knowledge of the institution</a:t>
            </a:r>
          </a:p>
          <a:p>
            <a:pPr lvl="1"/>
            <a:r>
              <a:rPr lang="en-GB" dirty="0" smtClean="0"/>
              <a:t>Ownership</a:t>
            </a:r>
          </a:p>
          <a:p>
            <a:pPr lvl="1"/>
            <a:r>
              <a:rPr lang="en-GB" dirty="0" smtClean="0"/>
              <a:t>Planning/structure</a:t>
            </a:r>
          </a:p>
          <a:p>
            <a:pPr lvl="1"/>
            <a:r>
              <a:rPr lang="en-GB" dirty="0" smtClean="0"/>
              <a:t>Gather evidence but only works as one ‘story’</a:t>
            </a:r>
          </a:p>
          <a:p>
            <a:pPr lvl="1"/>
            <a:r>
              <a:rPr lang="en-GB" dirty="0" smtClean="0"/>
              <a:t>Institutional not programmes</a:t>
            </a:r>
          </a:p>
          <a:p>
            <a:pPr lvl="1"/>
            <a:r>
              <a:rPr lang="en-GB" dirty="0" smtClean="0"/>
              <a:t>Focus is on standards, quality and regulation/assurance</a:t>
            </a:r>
          </a:p>
          <a:p>
            <a:pPr lvl="2"/>
            <a:r>
              <a:rPr lang="en-GB" dirty="0" smtClean="0"/>
              <a:t>Review against the QAA Quality Code</a:t>
            </a:r>
          </a:p>
          <a:p>
            <a:pPr lvl="2"/>
            <a:r>
              <a:rPr lang="en-GB" dirty="0" smtClean="0"/>
              <a:t>We made use of QAA Institutional Review in 2012</a:t>
            </a:r>
          </a:p>
          <a:p>
            <a:pPr lvl="2"/>
            <a:endParaRPr lang="en-GB" dirty="0"/>
          </a:p>
          <a:p>
            <a:r>
              <a:rPr lang="en-GB" dirty="0" smtClean="0"/>
              <a:t>Time and space</a:t>
            </a:r>
          </a:p>
          <a:p>
            <a:pPr lvl="1"/>
            <a:r>
              <a:rPr lang="en-GB" dirty="0" smtClean="0"/>
              <a:t>12-15 month project</a:t>
            </a:r>
          </a:p>
          <a:p>
            <a:pPr marL="914400" lvl="2" indent="0">
              <a:buNone/>
            </a:pPr>
            <a:endParaRPr lang="en-GB" dirty="0" smtClean="0"/>
          </a:p>
          <a:p>
            <a:r>
              <a:rPr lang="en-GB" dirty="0" smtClean="0"/>
              <a:t>Drafts</a:t>
            </a:r>
          </a:p>
          <a:p>
            <a:pPr lvl="1"/>
            <a:r>
              <a:rPr lang="en-GB" dirty="0" smtClean="0"/>
              <a:t>Keep to a minimum </a:t>
            </a:r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8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the institution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8944" y="1432648"/>
            <a:ext cx="8229600" cy="4525963"/>
          </a:xfrm>
        </p:spPr>
        <p:txBody>
          <a:bodyPr/>
          <a:lstStyle/>
          <a:p>
            <a:r>
              <a:rPr lang="en-GB" dirty="0" smtClean="0"/>
              <a:t>Lots of communication to staff and students</a:t>
            </a:r>
          </a:p>
          <a:p>
            <a:pPr lvl="1"/>
            <a:r>
              <a:rPr lang="en-GB" dirty="0" smtClean="0"/>
              <a:t>What is TDAP and why</a:t>
            </a:r>
          </a:p>
          <a:p>
            <a:pPr lvl="1"/>
            <a:r>
              <a:rPr lang="en-GB" dirty="0" smtClean="0"/>
              <a:t>Progress along the way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Sense of the institution moving forward and achievement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Exciting and historic</a:t>
            </a:r>
          </a:p>
          <a:p>
            <a:pPr lvl="1"/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4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5" y="149366"/>
            <a:ext cx="2093885" cy="53797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Scrutiny period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October 2014 to July 2015</a:t>
            </a:r>
          </a:p>
          <a:p>
            <a:endParaRPr lang="en-GB" dirty="0" smtClean="0"/>
          </a:p>
          <a:p>
            <a:r>
              <a:rPr lang="en-GB" dirty="0" smtClean="0"/>
              <a:t>Meetings based on academic calendar</a:t>
            </a:r>
          </a:p>
          <a:p>
            <a:endParaRPr lang="en-GB" dirty="0" smtClean="0"/>
          </a:p>
          <a:p>
            <a:r>
              <a:rPr lang="en-GB" dirty="0" smtClean="0"/>
              <a:t>Timetable </a:t>
            </a:r>
          </a:p>
          <a:p>
            <a:pPr lvl="1"/>
            <a:r>
              <a:rPr lang="en-GB" dirty="0" smtClean="0"/>
              <a:t>Mid-point meeting</a:t>
            </a:r>
          </a:p>
          <a:p>
            <a:pPr lvl="1"/>
            <a:r>
              <a:rPr lang="en-GB" dirty="0" smtClean="0"/>
              <a:t>Board of Governors, Management and Academic Committees, Periodic Review, Assessment Boards</a:t>
            </a:r>
          </a:p>
          <a:p>
            <a:pPr lvl="1"/>
            <a:r>
              <a:rPr lang="en-GB" dirty="0" smtClean="0"/>
              <a:t>End- more detail on preparations for TDAP implementation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7" name="Picture 2" descr="C:\Users\jbolton\Desktop\New Logo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45" y="260648"/>
            <a:ext cx="1032997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1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632</Words>
  <Application>Microsoft Office PowerPoint</Application>
  <PresentationFormat>On-screen Show (4:3)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Reflections on applying for TDAP and institutional designation</vt:lpstr>
      <vt:lpstr>TDAP</vt:lpstr>
      <vt:lpstr>CSA</vt:lpstr>
      <vt:lpstr>CSA</vt:lpstr>
      <vt:lpstr>CSA</vt:lpstr>
      <vt:lpstr>Submission</vt:lpstr>
      <vt:lpstr>Reflections</vt:lpstr>
      <vt:lpstr>For the institution</vt:lpstr>
      <vt:lpstr>Scrutiny period</vt:lpstr>
      <vt:lpstr>Final stages</vt:lpstr>
      <vt:lpstr>Institutional designation</vt:lpstr>
      <vt:lpstr>Institutional designation</vt:lpstr>
      <vt:lpstr>Institutional designation</vt:lpstr>
      <vt:lpstr>Institutional designation</vt:lpstr>
      <vt:lpstr>Reflections</vt:lpstr>
      <vt:lpstr>Benefits</vt:lpstr>
    </vt:vector>
  </TitlesOfParts>
  <Company>AECC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EBarlogova</dc:creator>
  <cp:lastModifiedBy>Rhys Wait</cp:lastModifiedBy>
  <cp:revision>27</cp:revision>
  <dcterms:created xsi:type="dcterms:W3CDTF">2013-05-21T12:57:28Z</dcterms:created>
  <dcterms:modified xsi:type="dcterms:W3CDTF">2016-05-25T15:16:41Z</dcterms:modified>
</cp:coreProperties>
</file>